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66" r:id="rId2"/>
    <p:sldId id="267" r:id="rId3"/>
    <p:sldId id="268" r:id="rId4"/>
    <p:sldId id="273" r:id="rId5"/>
    <p:sldId id="294" r:id="rId6"/>
    <p:sldId id="281" r:id="rId7"/>
    <p:sldId id="300" r:id="rId8"/>
    <p:sldId id="277" r:id="rId9"/>
    <p:sldId id="296" r:id="rId10"/>
    <p:sldId id="297" r:id="rId11"/>
    <p:sldId id="299" r:id="rId12"/>
    <p:sldId id="298" r:id="rId13"/>
    <p:sldId id="271" r:id="rId14"/>
    <p:sldId id="280" r:id="rId15"/>
    <p:sldId id="279" r:id="rId16"/>
    <p:sldId id="288" r:id="rId17"/>
    <p:sldId id="295" r:id="rId18"/>
    <p:sldId id="282" r:id="rId19"/>
    <p:sldId id="292" r:id="rId20"/>
    <p:sldId id="293" r:id="rId21"/>
    <p:sldId id="274" r:id="rId22"/>
    <p:sldId id="302" r:id="rId23"/>
    <p:sldId id="301"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A1"/>
    <a:srgbClr val="00518E"/>
    <a:srgbClr val="0038A8"/>
    <a:srgbClr val="FFFFFF"/>
    <a:srgbClr val="00329F"/>
    <a:srgbClr val="0112B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754"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0F629-F0BB-4FE3-8129-C526D371D126}" type="datetimeFigureOut">
              <a:rPr lang="en-US" smtClean="0"/>
              <a:t>10/20/2015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C7D22E-DE61-4947-BC28-346EE20BAB6D}" type="slidenum">
              <a:rPr lang="en-US" smtClean="0"/>
              <a:t>‹#›</a:t>
            </a:fld>
            <a:endParaRPr lang="en-US" dirty="0"/>
          </a:p>
        </p:txBody>
      </p:sp>
    </p:spTree>
    <p:extLst>
      <p:ext uri="{BB962C8B-B14F-4D97-AF65-F5344CB8AC3E}">
        <p14:creationId xmlns:p14="http://schemas.microsoft.com/office/powerpoint/2010/main" val="254575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Student Success @ Limestone College is a digital portal that serves as an “Online Success &amp; Survival Kit” for our students.  Designed using libguides, the process was much easier to access and update without bureaucratic delays.  We first began modeling the Student Success site after the student orientation already in place.  We met with each department on campus – Registrar, Financial Aid, Library staff, Testing Center, Student Services.  We asked the departments to list their ideas, links and resources to be added to the Student Success guide.  These resources included: suggested page titles, links, scripts, production ideas, text, facts, graphics, and tutorials.  We also included interactive maps, videos, and live news feeds, which have been a big hit with our students.</a:t>
            </a:r>
          </a:p>
          <a:p>
            <a:endParaRPr lang="en-US" dirty="0"/>
          </a:p>
        </p:txBody>
      </p:sp>
      <p:sp>
        <p:nvSpPr>
          <p:cNvPr id="4" name="Slide Number Placeholder 3"/>
          <p:cNvSpPr>
            <a:spLocks noGrp="1"/>
          </p:cNvSpPr>
          <p:nvPr>
            <p:ph type="sldNum" sz="quarter" idx="10"/>
          </p:nvPr>
        </p:nvSpPr>
        <p:spPr/>
        <p:txBody>
          <a:bodyPr/>
          <a:lstStyle/>
          <a:p>
            <a:fld id="{6CC7D22E-DE61-4947-BC28-346EE20BAB6D}" type="slidenum">
              <a:rPr lang="en-US" smtClean="0"/>
              <a:t>6</a:t>
            </a:fld>
            <a:endParaRPr lang="en-US" dirty="0"/>
          </a:p>
        </p:txBody>
      </p:sp>
    </p:spTree>
    <p:extLst>
      <p:ext uri="{BB962C8B-B14F-4D97-AF65-F5344CB8AC3E}">
        <p14:creationId xmlns:p14="http://schemas.microsoft.com/office/powerpoint/2010/main" val="2084161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304800"/>
            <a:ext cx="9269505" cy="7162800"/>
          </a:xfrm>
          <a:prstGeom prst="rect">
            <a:avLst/>
          </a:prstGeom>
        </p:spPr>
      </p:pic>
      <p:sp>
        <p:nvSpPr>
          <p:cNvPr id="2" name="Title 1"/>
          <p:cNvSpPr>
            <a:spLocks noGrp="1"/>
          </p:cNvSpPr>
          <p:nvPr>
            <p:ph type="title"/>
          </p:nvPr>
        </p:nvSpPr>
        <p:spPr>
          <a:xfrm>
            <a:off x="76200" y="2735947"/>
            <a:ext cx="6019800" cy="1362075"/>
          </a:xfrm>
        </p:spPr>
        <p:txBody>
          <a:bodyPr anchor="t"/>
          <a:lstStyle>
            <a:lvl1pPr algn="l">
              <a:defRPr sz="4000" b="0" cap="all">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7153A42-44EF-4B47-B5B5-3195236BEE5C}" type="datetimeFigureOut">
              <a:rPr lang="en-US" smtClean="0"/>
              <a:pPr/>
              <a:t>10/20/2015</a:t>
            </a:fld>
            <a:endParaRPr lang="en-US" dirty="0"/>
          </a:p>
        </p:txBody>
      </p:sp>
      <p:sp>
        <p:nvSpPr>
          <p:cNvPr id="5" name="Footer Placeholder 4"/>
          <p:cNvSpPr>
            <a:spLocks noGrp="1"/>
          </p:cNvSpPr>
          <p:nvPr>
            <p:ph type="ftr" sz="quarter" idx="11"/>
          </p:nvPr>
        </p:nvSpPr>
        <p:spPr/>
        <p:txBody>
          <a:bodyPr/>
          <a:lstStyle>
            <a:lvl1pPr>
              <a:defRPr sz="1600">
                <a:latin typeface="Adobe Caslon Pro" pitchFamily="18"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5DD9AFB7-C12E-4293-916D-CD48B8AA37F7}" type="slidenum">
              <a:rPr lang="en-US" smtClean="0"/>
              <a:pPr/>
              <a:t>‹#›</a:t>
            </a:fld>
            <a:endParaRPr lang="en-US" dirty="0"/>
          </a:p>
        </p:txBody>
      </p:sp>
      <p:sp>
        <p:nvSpPr>
          <p:cNvPr id="8" name="TextBox 7"/>
          <p:cNvSpPr txBox="1"/>
          <p:nvPr userDrawn="1"/>
        </p:nvSpPr>
        <p:spPr>
          <a:xfrm>
            <a:off x="3124200" y="6477000"/>
            <a:ext cx="2895600"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Adobe Caslon Pro" pitchFamily="18" charset="0"/>
              </a:rPr>
              <a:t>Limestone College</a:t>
            </a:r>
          </a:p>
        </p:txBody>
      </p:sp>
    </p:spTree>
    <p:extLst>
      <p:ext uri="{BB962C8B-B14F-4D97-AF65-F5344CB8AC3E}">
        <p14:creationId xmlns:p14="http://schemas.microsoft.com/office/powerpoint/2010/main" val="216499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153A42-44EF-4B47-B5B5-3195236BEE5C}" type="datetimeFigureOut">
              <a:rPr lang="en-US" smtClean="0"/>
              <a:t>10/20/2015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DD9AFB7-C12E-4293-916D-CD48B8AA37F7}" type="slidenum">
              <a:rPr lang="en-US" smtClean="0"/>
              <a:t>‹#›</a:t>
            </a:fld>
            <a:endParaRPr lang="en-US" dirty="0"/>
          </a:p>
        </p:txBody>
      </p:sp>
    </p:spTree>
    <p:extLst>
      <p:ext uri="{BB962C8B-B14F-4D97-AF65-F5344CB8AC3E}">
        <p14:creationId xmlns:p14="http://schemas.microsoft.com/office/powerpoint/2010/main" val="95821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153A42-44EF-4B47-B5B5-3195236BEE5C}" type="datetimeFigureOut">
              <a:rPr lang="en-US" smtClean="0"/>
              <a:t>10/20/2015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DD9AFB7-C12E-4293-916D-CD48B8AA37F7}" type="slidenum">
              <a:rPr lang="en-US" smtClean="0"/>
              <a:t>‹#›</a:t>
            </a:fld>
            <a:endParaRPr lang="en-US" dirty="0"/>
          </a:p>
        </p:txBody>
      </p:sp>
    </p:spTree>
    <p:extLst>
      <p:ext uri="{BB962C8B-B14F-4D97-AF65-F5344CB8AC3E}">
        <p14:creationId xmlns:p14="http://schemas.microsoft.com/office/powerpoint/2010/main" val="2525790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53A42-44EF-4B47-B5B5-3195236BEE5C}" type="datetimeFigureOut">
              <a:rPr lang="en-US" smtClean="0"/>
              <a:t>10/20/2015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D9AFB7-C12E-4293-916D-CD48B8AA37F7}" type="slidenum">
              <a:rPr lang="en-US" smtClean="0"/>
              <a:t>‹#›</a:t>
            </a:fld>
            <a:endParaRPr lang="en-US" dirty="0"/>
          </a:p>
        </p:txBody>
      </p:sp>
    </p:spTree>
    <p:extLst>
      <p:ext uri="{BB962C8B-B14F-4D97-AF65-F5344CB8AC3E}">
        <p14:creationId xmlns:p14="http://schemas.microsoft.com/office/powerpoint/2010/main" val="1031239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53A42-44EF-4B47-B5B5-3195236BEE5C}" type="datetimeFigureOut">
              <a:rPr lang="en-US" smtClean="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D9AFB7-C12E-4293-916D-CD48B8AA37F7}" type="slidenum">
              <a:rPr lang="en-US" smtClean="0"/>
              <a:t>‹#›</a:t>
            </a:fld>
            <a:endParaRPr lang="en-US" dirty="0"/>
          </a:p>
        </p:txBody>
      </p:sp>
    </p:spTree>
    <p:extLst>
      <p:ext uri="{BB962C8B-B14F-4D97-AF65-F5344CB8AC3E}">
        <p14:creationId xmlns:p14="http://schemas.microsoft.com/office/powerpoint/2010/main" val="3395924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53A42-44EF-4B47-B5B5-3195236BEE5C}" type="datetimeFigureOut">
              <a:rPr lang="en-US" smtClean="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D9AFB7-C12E-4293-916D-CD48B8AA37F7}" type="slidenum">
              <a:rPr lang="en-US" smtClean="0"/>
              <a:t>‹#›</a:t>
            </a:fld>
            <a:endParaRPr lang="en-US" dirty="0"/>
          </a:p>
        </p:txBody>
      </p:sp>
    </p:spTree>
    <p:extLst>
      <p:ext uri="{BB962C8B-B14F-4D97-AF65-F5344CB8AC3E}">
        <p14:creationId xmlns:p14="http://schemas.microsoft.com/office/powerpoint/2010/main" val="1267454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53A42-44EF-4B47-B5B5-3195236BEE5C}"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9AFB7-C12E-4293-916D-CD48B8AA37F7}" type="slidenum">
              <a:rPr lang="en-US" smtClean="0"/>
              <a:t>‹#›</a:t>
            </a:fld>
            <a:endParaRPr lang="en-US" dirty="0"/>
          </a:p>
        </p:txBody>
      </p:sp>
    </p:spTree>
    <p:extLst>
      <p:ext uri="{BB962C8B-B14F-4D97-AF65-F5344CB8AC3E}">
        <p14:creationId xmlns:p14="http://schemas.microsoft.com/office/powerpoint/2010/main" val="1869582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153A42-44EF-4B47-B5B5-3195236BEE5C}"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9AFB7-C12E-4293-916D-CD48B8AA37F7}" type="slidenum">
              <a:rPr lang="en-US" smtClean="0"/>
              <a:t>‹#›</a:t>
            </a:fld>
            <a:endParaRPr lang="en-US" dirty="0"/>
          </a:p>
        </p:txBody>
      </p:sp>
    </p:spTree>
    <p:extLst>
      <p:ext uri="{BB962C8B-B14F-4D97-AF65-F5344CB8AC3E}">
        <p14:creationId xmlns:p14="http://schemas.microsoft.com/office/powerpoint/2010/main" val="366670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306" y="-304799"/>
            <a:ext cx="9269506" cy="7162800"/>
          </a:xfrm>
          <a:prstGeom prst="rect">
            <a:avLst/>
          </a:prstGeom>
        </p:spPr>
      </p:pic>
      <p:sp>
        <p:nvSpPr>
          <p:cNvPr id="2" name="Title 1"/>
          <p:cNvSpPr>
            <a:spLocks noGrp="1"/>
          </p:cNvSpPr>
          <p:nvPr>
            <p:ph type="title"/>
          </p:nvPr>
        </p:nvSpPr>
        <p:spPr>
          <a:xfrm>
            <a:off x="722313" y="4733925"/>
            <a:ext cx="7772400" cy="1362075"/>
          </a:xfrm>
        </p:spPr>
        <p:txBody>
          <a:bodyPr anchor="t"/>
          <a:lstStyle>
            <a:lvl1pPr algn="l">
              <a:defRPr sz="4000" b="0" cap="all">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07153A42-44EF-4B47-B5B5-3195236BEE5C}" type="datetimeFigureOut">
              <a:rPr lang="en-US" smtClean="0"/>
              <a:pPr/>
              <a:t>10/20/2015</a:t>
            </a:fld>
            <a:endParaRPr lang="en-US" dirty="0"/>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5DD9AFB7-C12E-4293-916D-CD48B8AA37F7}" type="slidenum">
              <a:rPr lang="en-US" smtClean="0"/>
              <a:pPr/>
              <a:t>‹#›</a:t>
            </a:fld>
            <a:endParaRPr lang="en-US" dirty="0"/>
          </a:p>
        </p:txBody>
      </p:sp>
      <p:sp>
        <p:nvSpPr>
          <p:cNvPr id="9" name="TextBox 8"/>
          <p:cNvSpPr txBox="1"/>
          <p:nvPr userDrawn="1"/>
        </p:nvSpPr>
        <p:spPr>
          <a:xfrm>
            <a:off x="3124200" y="6477000"/>
            <a:ext cx="2895600"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latin typeface="Adobe Caslon Pro" pitchFamily="18" charset="0"/>
              </a:rPr>
              <a:t>Limestone College</a:t>
            </a:r>
          </a:p>
        </p:txBody>
      </p:sp>
    </p:spTree>
    <p:extLst>
      <p:ext uri="{BB962C8B-B14F-4D97-AF65-F5344CB8AC3E}">
        <p14:creationId xmlns:p14="http://schemas.microsoft.com/office/powerpoint/2010/main" val="921931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04800"/>
            <a:ext cx="9269507" cy="7162800"/>
          </a:xfrm>
          <a:prstGeom prst="rect">
            <a:avLst/>
          </a:prstGeom>
        </p:spPr>
      </p:pic>
      <p:sp>
        <p:nvSpPr>
          <p:cNvPr id="2" name="Title 1"/>
          <p:cNvSpPr>
            <a:spLocks noGrp="1"/>
          </p:cNvSpPr>
          <p:nvPr>
            <p:ph type="title"/>
          </p:nvPr>
        </p:nvSpPr>
        <p:spPr>
          <a:xfrm>
            <a:off x="727745" y="13716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pPr algn="ctr"/>
            <a:fld id="{07153A42-44EF-4B47-B5B5-3195236BEE5C}" type="datetimeFigureOut">
              <a:rPr lang="en-US" smtClean="0"/>
              <a:pPr algn="ctr"/>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9AFB7-C12E-4293-916D-CD48B8AA37F7}" type="slidenum">
              <a:rPr lang="en-US" smtClean="0"/>
              <a:t>‹#›</a:t>
            </a:fld>
            <a:endParaRPr lang="en-US" dirty="0"/>
          </a:p>
        </p:txBody>
      </p:sp>
    </p:spTree>
    <p:extLst>
      <p:ext uri="{BB962C8B-B14F-4D97-AF65-F5344CB8AC3E}">
        <p14:creationId xmlns:p14="http://schemas.microsoft.com/office/powerpoint/2010/main" val="3408467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445" b="1"/>
          <a:stretch/>
        </p:blipFill>
        <p:spPr>
          <a:xfrm>
            <a:off x="0" y="-304799"/>
            <a:ext cx="9269506" cy="7162800"/>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2133600" cy="365125"/>
          </a:xfrm>
        </p:spPr>
        <p:txBody>
          <a:bodyPr/>
          <a:lstStyle>
            <a:lvl1pPr>
              <a:defRPr>
                <a:latin typeface="Arial" panose="020B0604020202020204" pitchFamily="34" charset="0"/>
                <a:cs typeface="Arial" panose="020B0604020202020204" pitchFamily="34" charset="0"/>
              </a:defRPr>
            </a:lvl1pPr>
          </a:lstStyle>
          <a:p>
            <a:pPr algn="r"/>
            <a:fld id="{07153A42-44EF-4B47-B5B5-3195236BEE5C}" type="datetimeFigureOut">
              <a:rPr lang="en-US" smtClean="0"/>
              <a:pPr algn="r"/>
              <a:t>10/20/2015</a:t>
            </a:fld>
            <a:endParaRPr lang="en-US" dirty="0"/>
          </a:p>
        </p:txBody>
      </p:sp>
      <p:sp>
        <p:nvSpPr>
          <p:cNvPr id="5" name="Footer Placeholder 4"/>
          <p:cNvSpPr>
            <a:spLocks noGrp="1"/>
          </p:cNvSpPr>
          <p:nvPr>
            <p:ph type="ftr" sz="quarter" idx="11"/>
          </p:nvPr>
        </p:nvSpPr>
        <p:spPr>
          <a:xfrm>
            <a:off x="3124200" y="6416675"/>
            <a:ext cx="2895600" cy="365125"/>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416675"/>
            <a:ext cx="2133600" cy="365125"/>
          </a:xfrm>
        </p:spPr>
        <p:txBody>
          <a:bodyPr/>
          <a:lstStyle>
            <a:lvl1pPr>
              <a:defRPr>
                <a:latin typeface="Arial" panose="020B0604020202020204" pitchFamily="34" charset="0"/>
                <a:cs typeface="Arial" panose="020B0604020202020204" pitchFamily="34" charset="0"/>
              </a:defRPr>
            </a:lvl1pPr>
          </a:lstStyle>
          <a:p>
            <a:fld id="{5DD9AFB7-C12E-4293-916D-CD48B8AA37F7}" type="slidenum">
              <a:rPr lang="en-US" smtClean="0"/>
              <a:pPr/>
              <a:t>‹#›</a:t>
            </a:fld>
            <a:endParaRPr lang="en-US" dirty="0"/>
          </a:p>
        </p:txBody>
      </p:sp>
    </p:spTree>
    <p:extLst>
      <p:ext uri="{BB962C8B-B14F-4D97-AF65-F5344CB8AC3E}">
        <p14:creationId xmlns:p14="http://schemas.microsoft.com/office/powerpoint/2010/main" val="291535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9170894" cy="7086600"/>
          </a:xfrm>
          <a:prstGeom prst="rect">
            <a:avLst/>
          </a:prstGeom>
        </p:spPr>
      </p:pic>
      <p:sp>
        <p:nvSpPr>
          <p:cNvPr id="2" name="Title 1"/>
          <p:cNvSpPr>
            <a:spLocks noGrp="1"/>
          </p:cNvSpPr>
          <p:nvPr>
            <p:ph type="title"/>
          </p:nvPr>
        </p:nvSpPr>
        <p:spPr>
          <a:xfrm>
            <a:off x="457200" y="381000"/>
            <a:ext cx="8229600" cy="1143000"/>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2133600" cy="365125"/>
          </a:xfrm>
        </p:spPr>
        <p:txBody>
          <a:bodyPr/>
          <a:lstStyle>
            <a:lvl1pPr>
              <a:defRPr>
                <a:latin typeface="Arial" panose="020B0604020202020204" pitchFamily="34" charset="0"/>
                <a:cs typeface="Arial" panose="020B0604020202020204" pitchFamily="34" charset="0"/>
              </a:defRPr>
            </a:lvl1pPr>
          </a:lstStyle>
          <a:p>
            <a:pPr algn="r"/>
            <a:fld id="{07153A42-44EF-4B47-B5B5-3195236BEE5C}" type="datetimeFigureOut">
              <a:rPr lang="en-US" smtClean="0"/>
              <a:pPr algn="r"/>
              <a:t>10/20/2015</a:t>
            </a:fld>
            <a:endParaRPr lang="en-US" dirty="0"/>
          </a:p>
        </p:txBody>
      </p:sp>
      <p:sp>
        <p:nvSpPr>
          <p:cNvPr id="5" name="Footer Placeholder 4"/>
          <p:cNvSpPr>
            <a:spLocks noGrp="1"/>
          </p:cNvSpPr>
          <p:nvPr>
            <p:ph type="ftr" sz="quarter" idx="11"/>
          </p:nvPr>
        </p:nvSpPr>
        <p:spPr>
          <a:xfrm>
            <a:off x="3124200" y="6416675"/>
            <a:ext cx="2895600" cy="365125"/>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416675"/>
            <a:ext cx="2133600" cy="365125"/>
          </a:xfrm>
        </p:spPr>
        <p:txBody>
          <a:bodyPr/>
          <a:lstStyle>
            <a:lvl1pPr>
              <a:defRPr>
                <a:latin typeface="Arial" panose="020B0604020202020204" pitchFamily="34" charset="0"/>
                <a:cs typeface="Arial" panose="020B0604020202020204" pitchFamily="34" charset="0"/>
              </a:defRPr>
            </a:lvl1pPr>
          </a:lstStyle>
          <a:p>
            <a:fld id="{5DD9AFB7-C12E-4293-916D-CD48B8AA37F7}" type="slidenum">
              <a:rPr lang="en-US" smtClean="0"/>
              <a:pPr/>
              <a:t>‹#›</a:t>
            </a:fld>
            <a:endParaRPr lang="en-US" dirty="0"/>
          </a:p>
        </p:txBody>
      </p:sp>
    </p:spTree>
    <p:extLst>
      <p:ext uri="{BB962C8B-B14F-4D97-AF65-F5344CB8AC3E}">
        <p14:creationId xmlns:p14="http://schemas.microsoft.com/office/powerpoint/2010/main" val="104523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16675"/>
            <a:ext cx="2133600" cy="365125"/>
          </a:xfrm>
        </p:spPr>
        <p:txBody>
          <a:bodyPr/>
          <a:lstStyle>
            <a:lvl1pPr>
              <a:defRPr>
                <a:latin typeface="Arial" panose="020B0604020202020204" pitchFamily="34" charset="0"/>
                <a:cs typeface="Arial" panose="020B0604020202020204" pitchFamily="34" charset="0"/>
              </a:defRPr>
            </a:lvl1pPr>
          </a:lstStyle>
          <a:p>
            <a:pPr algn="r"/>
            <a:fld id="{07153A42-44EF-4B47-B5B5-3195236BEE5C}" type="datetimeFigureOut">
              <a:rPr lang="en-US" smtClean="0"/>
              <a:pPr algn="r"/>
              <a:t>10/20/2015</a:t>
            </a:fld>
            <a:endParaRPr lang="en-US" dirty="0"/>
          </a:p>
        </p:txBody>
      </p:sp>
      <p:sp>
        <p:nvSpPr>
          <p:cNvPr id="5" name="Footer Placeholder 4"/>
          <p:cNvSpPr>
            <a:spLocks noGrp="1"/>
          </p:cNvSpPr>
          <p:nvPr>
            <p:ph type="ftr" sz="quarter" idx="11"/>
          </p:nvPr>
        </p:nvSpPr>
        <p:spPr>
          <a:xfrm>
            <a:off x="3124200" y="6416675"/>
            <a:ext cx="2895600" cy="365125"/>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416675"/>
            <a:ext cx="2133600" cy="365125"/>
          </a:xfrm>
        </p:spPr>
        <p:txBody>
          <a:bodyPr/>
          <a:lstStyle>
            <a:lvl1pPr>
              <a:defRPr>
                <a:latin typeface="Arial" panose="020B0604020202020204" pitchFamily="34" charset="0"/>
                <a:cs typeface="Arial" panose="020B0604020202020204" pitchFamily="34" charset="0"/>
              </a:defRPr>
            </a:lvl1pPr>
          </a:lstStyle>
          <a:p>
            <a:fld id="{5DD9AFB7-C12E-4293-916D-CD48B8AA37F7}" type="slidenum">
              <a:rPr lang="en-US" smtClean="0"/>
              <a:pPr/>
              <a:t>‹#›</a:t>
            </a:fld>
            <a:endParaRPr lang="en-US" dirty="0"/>
          </a:p>
        </p:txBody>
      </p:sp>
    </p:spTree>
    <p:extLst>
      <p:ext uri="{BB962C8B-B14F-4D97-AF65-F5344CB8AC3E}">
        <p14:creationId xmlns:p14="http://schemas.microsoft.com/office/powerpoint/2010/main" val="906185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941" y="0"/>
            <a:ext cx="8875059" cy="6858000"/>
          </a:xfrm>
          <a:prstGeom prst="rect">
            <a:avLst/>
          </a:prstGeom>
        </p:spPr>
      </p:pic>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416675"/>
            <a:ext cx="2133600" cy="365125"/>
          </a:xfrm>
        </p:spPr>
        <p:txBody>
          <a:bodyPr/>
          <a:lstStyle>
            <a:lvl1pPr>
              <a:defRPr>
                <a:latin typeface="Arial" panose="020B0604020202020204" pitchFamily="34" charset="0"/>
                <a:cs typeface="Arial" panose="020B0604020202020204" pitchFamily="34" charset="0"/>
              </a:defRPr>
            </a:lvl1pPr>
          </a:lstStyle>
          <a:p>
            <a:pPr algn="r"/>
            <a:fld id="{07153A42-44EF-4B47-B5B5-3195236BEE5C}" type="datetimeFigureOut">
              <a:rPr lang="en-US" smtClean="0"/>
              <a:pPr algn="r"/>
              <a:t>10/20/2015</a:t>
            </a:fld>
            <a:endParaRPr lang="en-US" dirty="0"/>
          </a:p>
        </p:txBody>
      </p:sp>
      <p:sp>
        <p:nvSpPr>
          <p:cNvPr id="5" name="Footer Placeholder 4"/>
          <p:cNvSpPr>
            <a:spLocks noGrp="1"/>
          </p:cNvSpPr>
          <p:nvPr>
            <p:ph type="ftr" sz="quarter" idx="11"/>
          </p:nvPr>
        </p:nvSpPr>
        <p:spPr>
          <a:xfrm>
            <a:off x="3124200" y="6416675"/>
            <a:ext cx="2895600" cy="365125"/>
          </a:xfr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416675"/>
            <a:ext cx="2133600" cy="365125"/>
          </a:xfrm>
        </p:spPr>
        <p:txBody>
          <a:bodyPr/>
          <a:lstStyle>
            <a:lvl1pPr>
              <a:defRPr>
                <a:latin typeface="Arial" panose="020B0604020202020204" pitchFamily="34" charset="0"/>
                <a:cs typeface="Arial" panose="020B0604020202020204" pitchFamily="34" charset="0"/>
              </a:defRPr>
            </a:lvl1pPr>
          </a:lstStyle>
          <a:p>
            <a:fld id="{5DD9AFB7-C12E-4293-916D-CD48B8AA37F7}" type="slidenum">
              <a:rPr lang="en-US" smtClean="0"/>
              <a:pPr/>
              <a:t>‹#›</a:t>
            </a:fld>
            <a:endParaRPr lang="en-US" dirty="0"/>
          </a:p>
        </p:txBody>
      </p:sp>
    </p:spTree>
    <p:extLst>
      <p:ext uri="{BB962C8B-B14F-4D97-AF65-F5344CB8AC3E}">
        <p14:creationId xmlns:p14="http://schemas.microsoft.com/office/powerpoint/2010/main" val="3480030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153A42-44EF-4B47-B5B5-3195236BEE5C}" type="datetimeFigureOut">
              <a:rPr lang="en-US" smtClean="0"/>
              <a:t>10/20/2015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D9AFB7-C12E-4293-916D-CD48B8AA37F7}" type="slidenum">
              <a:rPr lang="en-US" smtClean="0"/>
              <a:t>‹#›</a:t>
            </a:fld>
            <a:endParaRPr lang="en-US" dirty="0"/>
          </a:p>
        </p:txBody>
      </p:sp>
    </p:spTree>
    <p:extLst>
      <p:ext uri="{BB962C8B-B14F-4D97-AF65-F5344CB8AC3E}">
        <p14:creationId xmlns:p14="http://schemas.microsoft.com/office/powerpoint/2010/main" val="123249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153A42-44EF-4B47-B5B5-3195236BEE5C}" type="datetimeFigureOut">
              <a:rPr lang="en-US" smtClean="0"/>
              <a:t>10/20/2015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D9AFB7-C12E-4293-916D-CD48B8AA37F7}" type="slidenum">
              <a:rPr lang="en-US" smtClean="0"/>
              <a:t>‹#›</a:t>
            </a:fld>
            <a:endParaRPr lang="en-US" dirty="0"/>
          </a:p>
        </p:txBody>
      </p:sp>
    </p:spTree>
    <p:extLst>
      <p:ext uri="{BB962C8B-B14F-4D97-AF65-F5344CB8AC3E}">
        <p14:creationId xmlns:p14="http://schemas.microsoft.com/office/powerpoint/2010/main" val="48979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07153A42-44EF-4B47-B5B5-3195236BEE5C}" type="datetimeFigureOut">
              <a:rPr lang="en-US" smtClean="0"/>
              <a:pPr/>
              <a:t>10/20/2015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DD9AFB7-C12E-4293-916D-CD48B8AA37F7}" type="slidenum">
              <a:rPr lang="en-US" smtClean="0"/>
              <a:pPr/>
              <a:t>‹#›</a:t>
            </a:fld>
            <a:endParaRPr lang="en-US" dirty="0"/>
          </a:p>
        </p:txBody>
      </p:sp>
    </p:spTree>
    <p:extLst>
      <p:ext uri="{BB962C8B-B14F-4D97-AF65-F5344CB8AC3E}">
        <p14:creationId xmlns:p14="http://schemas.microsoft.com/office/powerpoint/2010/main" val="923465333"/>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50" r:id="rId4"/>
    <p:sldLayoutId id="2147483664" r:id="rId5"/>
    <p:sldLayoutId id="2147483662" r:id="rId6"/>
    <p:sldLayoutId id="2147483663" r:id="rId7"/>
    <p:sldLayoutId id="2147483649"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tatic1.squarespace.com/static/51fafa0ee4b0d906af53ce83/t/521dfdffe4b0912f523f841e/1377697279293/JQP+article+long.pdf"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jward@limestone.edu" TargetMode="External"/><Relationship Id="rId2" Type="http://schemas.openxmlformats.org/officeDocument/2006/relationships/hyperlink" Target="mailto:smoore@limestone.edu" TargetMode="Externa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1.xml"/><Relationship Id="rId1" Type="http://schemas.openxmlformats.org/officeDocument/2006/relationships/video" Target="https://www.youtube.com/embed/nkNniwlr6ac"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077" y="1202536"/>
            <a:ext cx="5453723" cy="4267200"/>
          </a:xfrm>
        </p:spPr>
        <p:txBody>
          <a:bodyPr>
            <a:noAutofit/>
          </a:bodyPr>
          <a:lstStyle/>
          <a:p>
            <a:r>
              <a:rPr lang="en-US" sz="3600" dirty="0">
                <a:latin typeface="Antique Olive" pitchFamily="34" charset="0"/>
              </a:rPr>
              <a:t>Meeting the Needs of Freshmen and Transfer </a:t>
            </a:r>
            <a:r>
              <a:rPr lang="en-US" sz="3600" dirty="0" smtClean="0">
                <a:latin typeface="Antique Olive" pitchFamily="34" charset="0"/>
              </a:rPr>
              <a:t>Students: </a:t>
            </a:r>
            <a:br>
              <a:rPr lang="en-US" sz="3600" dirty="0" smtClean="0">
                <a:latin typeface="Antique Olive" pitchFamily="34" charset="0"/>
              </a:rPr>
            </a:br>
            <a:r>
              <a:rPr lang="en-US" sz="1200" dirty="0" smtClean="0">
                <a:latin typeface="Antique Olive" pitchFamily="34" charset="0"/>
              </a:rPr>
              <a:t> </a:t>
            </a:r>
            <a:r>
              <a:rPr lang="en-US" sz="3600" dirty="0" smtClean="0">
                <a:latin typeface="Antique Olive" pitchFamily="34" charset="0"/>
              </a:rPr>
              <a:t/>
            </a:r>
            <a:br>
              <a:rPr lang="en-US" sz="3600" dirty="0" smtClean="0">
                <a:latin typeface="Antique Olive" pitchFamily="34" charset="0"/>
              </a:rPr>
            </a:br>
            <a:r>
              <a:rPr lang="en-US" sz="3600" dirty="0" smtClean="0">
                <a:latin typeface="Antique Olive" pitchFamily="34" charset="0"/>
              </a:rPr>
              <a:t>Using </a:t>
            </a:r>
            <a:r>
              <a:rPr lang="en-US" sz="3600" dirty="0">
                <a:latin typeface="Antique Olive" pitchFamily="34" charset="0"/>
              </a:rPr>
              <a:t>Library Guides and Instruction as </a:t>
            </a:r>
            <a:r>
              <a:rPr lang="en-US" sz="3600" dirty="0" smtClean="0">
                <a:latin typeface="Antique Olive" pitchFamily="34" charset="0"/>
              </a:rPr>
              <a:t>Platform</a:t>
            </a:r>
            <a:endParaRPr lang="en-US" sz="3600" dirty="0">
              <a:latin typeface="Bell MT"/>
              <a:cs typeface="Bell MT"/>
            </a:endParaRPr>
          </a:p>
        </p:txBody>
      </p:sp>
      <p:sp>
        <p:nvSpPr>
          <p:cNvPr id="3" name="TextBox 2"/>
          <p:cNvSpPr txBox="1"/>
          <p:nvPr/>
        </p:nvSpPr>
        <p:spPr>
          <a:xfrm>
            <a:off x="76200" y="6533759"/>
            <a:ext cx="979755" cy="230832"/>
          </a:xfrm>
          <a:prstGeom prst="rect">
            <a:avLst/>
          </a:prstGeom>
          <a:noFill/>
        </p:spPr>
        <p:txBody>
          <a:bodyPr wrap="none" rtlCol="0">
            <a:spAutoFit/>
          </a:bodyPr>
          <a:lstStyle/>
          <a:p>
            <a:r>
              <a:rPr lang="en-US" sz="900" dirty="0" smtClean="0">
                <a:solidFill>
                  <a:schemeClr val="bg1"/>
                </a:solidFill>
              </a:rPr>
              <a:t>SCLA Conference</a:t>
            </a:r>
            <a:endParaRPr lang="en-US" sz="900" dirty="0">
              <a:solidFill>
                <a:schemeClr val="bg1"/>
              </a:solidFill>
            </a:endParaRPr>
          </a:p>
        </p:txBody>
      </p:sp>
      <p:sp>
        <p:nvSpPr>
          <p:cNvPr id="4" name="TextBox 3"/>
          <p:cNvSpPr txBox="1"/>
          <p:nvPr/>
        </p:nvSpPr>
        <p:spPr>
          <a:xfrm>
            <a:off x="6501930" y="6533759"/>
            <a:ext cx="2642070" cy="230832"/>
          </a:xfrm>
          <a:prstGeom prst="rect">
            <a:avLst/>
          </a:prstGeom>
          <a:noFill/>
        </p:spPr>
        <p:txBody>
          <a:bodyPr wrap="none" rtlCol="0">
            <a:spAutoFit/>
          </a:bodyPr>
          <a:lstStyle/>
          <a:p>
            <a:r>
              <a:rPr lang="en-US" sz="900" dirty="0" smtClean="0">
                <a:solidFill>
                  <a:schemeClr val="bg1"/>
                </a:solidFill>
              </a:rPr>
              <a:t>Presenters:  Susan  Moore, MLIS &amp; Janet Ward, MLIS</a:t>
            </a:r>
            <a:endParaRPr lang="en-US" sz="900" dirty="0">
              <a:solidFill>
                <a:schemeClr val="bg1"/>
              </a:solidFill>
            </a:endParaRPr>
          </a:p>
        </p:txBody>
      </p:sp>
    </p:spTree>
    <p:extLst>
      <p:ext uri="{BB962C8B-B14F-4D97-AF65-F5344CB8AC3E}">
        <p14:creationId xmlns:p14="http://schemas.microsoft.com/office/powerpoint/2010/main" val="222109529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0290"/>
          </a:xfrm>
          <a:solidFill>
            <a:srgbClr val="0038A8"/>
          </a:solidFill>
        </p:spPr>
        <p:txBody>
          <a:bodyPr>
            <a:normAutofit/>
          </a:bodyPr>
          <a:lstStyle/>
          <a:p>
            <a:r>
              <a:rPr lang="en-US" sz="3600" dirty="0" smtClean="0">
                <a:solidFill>
                  <a:schemeClr val="bg1"/>
                </a:solidFill>
              </a:rPr>
              <a:t>Student Success @ Limestone College</a:t>
            </a:r>
            <a:endParaRPr lang="en-US" sz="3600" dirty="0">
              <a:solidFill>
                <a:schemeClr val="bg1"/>
              </a:solidFill>
            </a:endParaRPr>
          </a:p>
        </p:txBody>
      </p:sp>
      <p:sp>
        <p:nvSpPr>
          <p:cNvPr id="3" name="TextBox 2"/>
          <p:cNvSpPr txBox="1"/>
          <p:nvPr/>
        </p:nvSpPr>
        <p:spPr>
          <a:xfrm>
            <a:off x="6019800" y="1524000"/>
            <a:ext cx="2514600" cy="1384995"/>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Live news feeds</a:t>
            </a:r>
          </a:p>
        </p:txBody>
      </p:sp>
      <p:pic>
        <p:nvPicPr>
          <p:cNvPr id="5" name="Picture 4"/>
          <p:cNvPicPr/>
          <p:nvPr/>
        </p:nvPicPr>
        <p:blipFill rotWithShape="1">
          <a:blip r:embed="rId2"/>
          <a:srcRect l="16353" t="17035" r="17916" b="44288"/>
          <a:stretch/>
        </p:blipFill>
        <p:spPr bwMode="auto">
          <a:xfrm>
            <a:off x="533400" y="1617202"/>
            <a:ext cx="5029200" cy="318339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10416135"/>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0290"/>
          </a:xfrm>
          <a:solidFill>
            <a:srgbClr val="0038A8"/>
          </a:solidFill>
        </p:spPr>
        <p:txBody>
          <a:bodyPr>
            <a:normAutofit/>
          </a:bodyPr>
          <a:lstStyle/>
          <a:p>
            <a:r>
              <a:rPr lang="en-US" sz="3600" dirty="0" smtClean="0">
                <a:solidFill>
                  <a:schemeClr val="bg1"/>
                </a:solidFill>
              </a:rPr>
              <a:t>Student Success @ Limestone College</a:t>
            </a:r>
            <a:endParaRPr lang="en-US" sz="3600" dirty="0">
              <a:solidFill>
                <a:schemeClr val="bg1"/>
              </a:solidFill>
            </a:endParaRPr>
          </a:p>
        </p:txBody>
      </p:sp>
      <p:sp>
        <p:nvSpPr>
          <p:cNvPr id="3" name="TextBox 2"/>
          <p:cNvSpPr txBox="1"/>
          <p:nvPr/>
        </p:nvSpPr>
        <p:spPr>
          <a:xfrm>
            <a:off x="5486400" y="1529918"/>
            <a:ext cx="2819400" cy="3323987"/>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Mobile ready</a:t>
            </a:r>
          </a:p>
          <a:p>
            <a:pPr marL="457200" indent="-457200">
              <a:lnSpc>
                <a:spcPct val="150000"/>
              </a:lnSpc>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View from any device</a:t>
            </a:r>
          </a:p>
          <a:p>
            <a:pPr marL="457200" indent="-457200">
              <a:lnSpc>
                <a:spcPct val="150000"/>
              </a:lnSpc>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User friendly interface</a:t>
            </a:r>
          </a:p>
        </p:txBody>
      </p:sp>
      <p:pic>
        <p:nvPicPr>
          <p:cNvPr id="7" name="Picture 6"/>
          <p:cNvPicPr/>
          <p:nvPr/>
        </p:nvPicPr>
        <p:blipFill rotWithShape="1">
          <a:blip r:embed="rId2"/>
          <a:srcRect l="14749" t="1203" r="41002"/>
          <a:stretch/>
        </p:blipFill>
        <p:spPr bwMode="auto">
          <a:xfrm>
            <a:off x="914400" y="1143000"/>
            <a:ext cx="3657600" cy="51816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4196308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0290"/>
          </a:xfrm>
          <a:solidFill>
            <a:srgbClr val="0038A8"/>
          </a:solidFill>
        </p:spPr>
        <p:txBody>
          <a:bodyPr>
            <a:normAutofit/>
          </a:bodyPr>
          <a:lstStyle/>
          <a:p>
            <a:r>
              <a:rPr lang="en-US" sz="3600" dirty="0" smtClean="0">
                <a:solidFill>
                  <a:schemeClr val="bg1"/>
                </a:solidFill>
              </a:rPr>
              <a:t>Student Success @ Limestone College</a:t>
            </a:r>
            <a:endParaRPr lang="en-US" sz="3600" dirty="0">
              <a:solidFill>
                <a:schemeClr val="bg1"/>
              </a:solidFill>
            </a:endParaRPr>
          </a:p>
        </p:txBody>
      </p:sp>
      <p:sp>
        <p:nvSpPr>
          <p:cNvPr id="3" name="TextBox 2"/>
          <p:cNvSpPr txBox="1"/>
          <p:nvPr/>
        </p:nvSpPr>
        <p:spPr>
          <a:xfrm>
            <a:off x="6019800" y="1524000"/>
            <a:ext cx="2819400" cy="3323987"/>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Consistent placement of important contact information</a:t>
            </a:r>
          </a:p>
        </p:txBody>
      </p:sp>
      <p:pic>
        <p:nvPicPr>
          <p:cNvPr id="6" name="Picture 5"/>
          <p:cNvPicPr/>
          <p:nvPr/>
        </p:nvPicPr>
        <p:blipFill rotWithShape="1">
          <a:blip r:embed="rId2"/>
          <a:srcRect l="16834" t="14429" r="18076" b="10821"/>
          <a:stretch/>
        </p:blipFill>
        <p:spPr bwMode="auto">
          <a:xfrm>
            <a:off x="457200" y="1132582"/>
            <a:ext cx="5334000" cy="496341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 name="Rectangle 3"/>
          <p:cNvSpPr/>
          <p:nvPr/>
        </p:nvSpPr>
        <p:spPr>
          <a:xfrm>
            <a:off x="457200" y="1132582"/>
            <a:ext cx="4038600" cy="4963418"/>
          </a:xfrm>
          <a:prstGeom prst="rect">
            <a:avLst/>
          </a:prstGeom>
          <a:solidFill>
            <a:srgbClr val="FFFFFF">
              <a:alpha val="6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5366905"/>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dirty="0" smtClean="0"/>
              <a:t>Goals</a:t>
            </a:r>
            <a:endParaRPr lang="en-US" sz="1600" i="1" dirty="0"/>
          </a:p>
        </p:txBody>
      </p:sp>
      <p:sp>
        <p:nvSpPr>
          <p:cNvPr id="3" name="Content Placeholder 2"/>
          <p:cNvSpPr>
            <a:spLocks noGrp="1"/>
          </p:cNvSpPr>
          <p:nvPr>
            <p:ph idx="1"/>
          </p:nvPr>
        </p:nvSpPr>
        <p:spPr>
          <a:xfrm>
            <a:off x="838200" y="1728792"/>
            <a:ext cx="7467600" cy="2819400"/>
          </a:xfrm>
          <a:solidFill>
            <a:srgbClr val="0038A8"/>
          </a:solidFill>
        </p:spPr>
        <p:txBody>
          <a:bodyPr>
            <a:noAutofit/>
          </a:bodyPr>
          <a:lstStyle/>
          <a:p>
            <a:pPr marL="0" indent="0">
              <a:lnSpc>
                <a:spcPct val="150000"/>
              </a:lnSpc>
              <a:buNone/>
            </a:pPr>
            <a:r>
              <a:rPr lang="en-US" sz="2400" dirty="0" smtClean="0">
                <a:solidFill>
                  <a:schemeClr val="bg1"/>
                </a:solidFill>
              </a:rPr>
              <a:t>The Student Success guide assists Freshmen with:</a:t>
            </a:r>
          </a:p>
          <a:p>
            <a:pPr lvl="1">
              <a:buFont typeface="Wingdings" panose="05000000000000000000" pitchFamily="2" charset="2"/>
              <a:buChar char="ü"/>
            </a:pPr>
            <a:r>
              <a:rPr lang="en-US" sz="2400" dirty="0" smtClean="0">
                <a:solidFill>
                  <a:schemeClr val="bg1"/>
                </a:solidFill>
              </a:rPr>
              <a:t>Academic goals</a:t>
            </a:r>
          </a:p>
          <a:p>
            <a:pPr lvl="1">
              <a:buFont typeface="Wingdings" panose="05000000000000000000" pitchFamily="2" charset="2"/>
              <a:buChar char="ü"/>
            </a:pPr>
            <a:r>
              <a:rPr lang="en-US" sz="2400" dirty="0" smtClean="0">
                <a:solidFill>
                  <a:schemeClr val="bg1"/>
                </a:solidFill>
              </a:rPr>
              <a:t>Social interactions</a:t>
            </a:r>
          </a:p>
          <a:p>
            <a:pPr lvl="1">
              <a:buFont typeface="Wingdings" panose="05000000000000000000" pitchFamily="2" charset="2"/>
              <a:buChar char="ü"/>
            </a:pPr>
            <a:r>
              <a:rPr lang="en-US" sz="2400" dirty="0" smtClean="0">
                <a:solidFill>
                  <a:schemeClr val="bg1"/>
                </a:solidFill>
              </a:rPr>
              <a:t>Life skills</a:t>
            </a:r>
          </a:p>
          <a:p>
            <a:pPr lvl="1">
              <a:buFont typeface="Wingdings" panose="05000000000000000000" pitchFamily="2" charset="2"/>
              <a:buChar char="ü"/>
            </a:pPr>
            <a:r>
              <a:rPr lang="en-US" sz="2400" dirty="0" smtClean="0">
                <a:solidFill>
                  <a:schemeClr val="bg1"/>
                </a:solidFill>
              </a:rPr>
              <a:t>Career preparation</a:t>
            </a:r>
            <a:endParaRPr lang="en-US" sz="2000" dirty="0">
              <a:solidFill>
                <a:schemeClr val="bg1"/>
              </a:solidFill>
            </a:endParaRPr>
          </a:p>
        </p:txBody>
      </p:sp>
    </p:spTree>
    <p:extLst>
      <p:ext uri="{BB962C8B-B14F-4D97-AF65-F5344CB8AC3E}">
        <p14:creationId xmlns:p14="http://schemas.microsoft.com/office/powerpoint/2010/main" val="60984922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763000" cy="1143000"/>
          </a:xfrm>
        </p:spPr>
        <p:txBody>
          <a:bodyPr>
            <a:normAutofit/>
          </a:bodyPr>
          <a:lstStyle/>
          <a:p>
            <a:r>
              <a:rPr lang="en-US" sz="3600" dirty="0" smtClean="0"/>
              <a:t>Student Success @ Limestone College</a:t>
            </a:r>
            <a:endParaRPr lang="en-US" sz="3600" dirty="0"/>
          </a:p>
        </p:txBody>
      </p:sp>
      <p:sp>
        <p:nvSpPr>
          <p:cNvPr id="3" name="Content Placeholder 2"/>
          <p:cNvSpPr>
            <a:spLocks noGrp="1"/>
          </p:cNvSpPr>
          <p:nvPr>
            <p:ph idx="1"/>
          </p:nvPr>
        </p:nvSpPr>
        <p:spPr>
          <a:xfrm>
            <a:off x="676280" y="2057400"/>
            <a:ext cx="5562600" cy="2819400"/>
          </a:xfrm>
          <a:solidFill>
            <a:srgbClr val="0032A1"/>
          </a:solidFill>
        </p:spPr>
        <p:txBody>
          <a:bodyPr>
            <a:normAutofit/>
          </a:bodyPr>
          <a:lstStyle/>
          <a:p>
            <a:pPr marL="0" lvl="0" indent="0">
              <a:buNone/>
            </a:pPr>
            <a:r>
              <a:rPr lang="en-US" sz="2400" b="1" dirty="0" smtClean="0">
                <a:solidFill>
                  <a:schemeClr val="bg1"/>
                </a:solidFill>
              </a:rPr>
              <a:t>Before development, students struggled in many areas</a:t>
            </a:r>
          </a:p>
          <a:p>
            <a:pPr lvl="0">
              <a:buFont typeface="Wingdings" panose="05000000000000000000" pitchFamily="2" charset="2"/>
              <a:buChar char="ü"/>
            </a:pPr>
            <a:r>
              <a:rPr lang="en-US" sz="2400" dirty="0" smtClean="0">
                <a:solidFill>
                  <a:schemeClr val="bg1"/>
                </a:solidFill>
              </a:rPr>
              <a:t>Technology</a:t>
            </a:r>
          </a:p>
          <a:p>
            <a:pPr lvl="0">
              <a:buFont typeface="Wingdings" panose="05000000000000000000" pitchFamily="2" charset="2"/>
              <a:buChar char="ü"/>
            </a:pPr>
            <a:r>
              <a:rPr lang="en-US" sz="2400" dirty="0" smtClean="0">
                <a:solidFill>
                  <a:schemeClr val="bg1"/>
                </a:solidFill>
              </a:rPr>
              <a:t>Campus orientation</a:t>
            </a:r>
          </a:p>
          <a:p>
            <a:pPr lvl="0">
              <a:buFont typeface="Wingdings" panose="05000000000000000000" pitchFamily="2" charset="2"/>
              <a:buChar char="ü"/>
            </a:pPr>
            <a:r>
              <a:rPr lang="en-US" sz="2400" dirty="0" smtClean="0">
                <a:solidFill>
                  <a:schemeClr val="bg1"/>
                </a:solidFill>
              </a:rPr>
              <a:t>Expectations (academic &amp; social)</a:t>
            </a:r>
          </a:p>
          <a:p>
            <a:pPr lvl="0">
              <a:buFont typeface="Wingdings" panose="05000000000000000000" pitchFamily="2" charset="2"/>
              <a:buChar char="ü"/>
            </a:pPr>
            <a:endParaRPr lang="en-US" sz="3300" dirty="0">
              <a:solidFill>
                <a:schemeClr val="bg1"/>
              </a:solidFill>
            </a:endParaRPr>
          </a:p>
          <a:p>
            <a:pPr marL="0" indent="0">
              <a:buNone/>
            </a:pPr>
            <a:endParaRPr lang="en-US" sz="3300" dirty="0" smtClean="0"/>
          </a:p>
          <a:p>
            <a:endParaRPr lang="en-US" dirty="0">
              <a:solidFill>
                <a:schemeClr val="bg1"/>
              </a:solidFill>
              <a:latin typeface="Bell MT"/>
              <a:cs typeface="Bell MT"/>
            </a:endParaRPr>
          </a:p>
        </p:txBody>
      </p:sp>
      <p:pic>
        <p:nvPicPr>
          <p:cNvPr id="5" name="Picture 4" descr="C:\Users\jward\AppData\Local\Microsoft\Windows\Temporary Internet Files\Content.Outlook\GW5GV37Y\15.jpg"/>
          <p:cNvPicPr/>
          <p:nvPr/>
        </p:nvPicPr>
        <p:blipFill rotWithShape="1">
          <a:blip r:embed="rId2" cstate="print">
            <a:extLst>
              <a:ext uri="{28A0092B-C50C-407E-A947-70E740481C1C}">
                <a14:useLocalDpi xmlns:a14="http://schemas.microsoft.com/office/drawing/2010/main" val="0"/>
              </a:ext>
            </a:extLst>
          </a:blip>
          <a:srcRect l="34743" t="12188" r="13078" b="1726"/>
          <a:stretch/>
        </p:blipFill>
        <p:spPr bwMode="auto">
          <a:xfrm>
            <a:off x="6400800" y="2057400"/>
            <a:ext cx="2465070" cy="27432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3145247"/>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8A8"/>
          </a:solidFill>
        </p:spPr>
        <p:txBody>
          <a:bodyPr>
            <a:normAutofit/>
          </a:bodyPr>
          <a:lstStyle/>
          <a:p>
            <a:r>
              <a:rPr lang="en-US" sz="3600" dirty="0" smtClean="0">
                <a:solidFill>
                  <a:schemeClr val="bg1"/>
                </a:solidFill>
              </a:rPr>
              <a:t>Building on Success</a:t>
            </a:r>
            <a:endParaRPr lang="en-US" sz="3600" dirty="0">
              <a:solidFill>
                <a:schemeClr val="bg1"/>
              </a:solidFill>
            </a:endParaRPr>
          </a:p>
        </p:txBody>
      </p:sp>
      <p:sp>
        <p:nvSpPr>
          <p:cNvPr id="3" name="TextBox 2"/>
          <p:cNvSpPr txBox="1"/>
          <p:nvPr/>
        </p:nvSpPr>
        <p:spPr>
          <a:xfrm>
            <a:off x="4495800" y="1752600"/>
            <a:ext cx="4267200" cy="3139321"/>
          </a:xfrm>
          <a:prstGeom prst="rect">
            <a:avLst/>
          </a:prstGeom>
          <a:noFill/>
        </p:spPr>
        <p:txBody>
          <a:bodyPr wrap="square" rtlCol="0">
            <a:spAutoFit/>
          </a:bodyPr>
          <a:lstStyle/>
          <a:p>
            <a:pPr marL="342900" indent="-342900">
              <a:buFont typeface="Wingdings" panose="05000000000000000000" pitchFamily="2" charset="2"/>
              <a:buChar char="ü"/>
            </a:pPr>
            <a:r>
              <a:rPr lang="en-US" sz="2200" dirty="0" smtClean="0"/>
              <a:t>The guide was incorporated into the Transition Success course in Summer 2015</a:t>
            </a:r>
          </a:p>
          <a:p>
            <a:pPr marL="342900" indent="-342900">
              <a:buFont typeface="Wingdings" panose="05000000000000000000" pitchFamily="2" charset="2"/>
              <a:buChar char="ü"/>
            </a:pPr>
            <a:r>
              <a:rPr lang="en-US" sz="2200" dirty="0" smtClean="0"/>
              <a:t>Transition Success is taught to all transfer students (Day, ECC and ECI)</a:t>
            </a:r>
          </a:p>
          <a:p>
            <a:pPr marL="342900" indent="-342900">
              <a:buFont typeface="Wingdings" panose="05000000000000000000" pitchFamily="2" charset="2"/>
              <a:buChar char="ü"/>
            </a:pPr>
            <a:r>
              <a:rPr lang="en-US" sz="2200" dirty="0" smtClean="0"/>
              <a:t>Slightly modified to meet the needs of off-campus and Internet students</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095510"/>
            <a:ext cx="3505200" cy="2372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3210700"/>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0"/>
            <a:ext cx="8229600" cy="1143000"/>
          </a:xfrm>
        </p:spPr>
        <p:txBody>
          <a:bodyPr>
            <a:normAutofit/>
          </a:bodyPr>
          <a:lstStyle/>
          <a:p>
            <a:r>
              <a:rPr lang="en-US" sz="3600" dirty="0" smtClean="0"/>
              <a:t>Integrated Library Instruction </a:t>
            </a:r>
            <a:endParaRPr lang="en-US" sz="3600" dirty="0"/>
          </a:p>
        </p:txBody>
      </p:sp>
      <p:sp>
        <p:nvSpPr>
          <p:cNvPr id="7" name="Content Placeholder 6"/>
          <p:cNvSpPr>
            <a:spLocks noGrp="1"/>
          </p:cNvSpPr>
          <p:nvPr>
            <p:ph idx="1"/>
          </p:nvPr>
        </p:nvSpPr>
        <p:spPr>
          <a:xfrm>
            <a:off x="685800" y="1981200"/>
            <a:ext cx="7620000" cy="3810001"/>
          </a:xfrm>
        </p:spPr>
        <p:txBody>
          <a:bodyPr>
            <a:normAutofit/>
          </a:bodyPr>
          <a:lstStyle/>
          <a:p>
            <a:endParaRPr lang="en-US" sz="2800" dirty="0" smtClean="0"/>
          </a:p>
          <a:p>
            <a:endParaRPr lang="en-US" sz="2800" dirty="0" smtClean="0"/>
          </a:p>
        </p:txBody>
      </p:sp>
      <p:sp>
        <p:nvSpPr>
          <p:cNvPr id="2" name="TextBox 1"/>
          <p:cNvSpPr txBox="1"/>
          <p:nvPr/>
        </p:nvSpPr>
        <p:spPr>
          <a:xfrm>
            <a:off x="990600" y="2057400"/>
            <a:ext cx="7315201" cy="3693319"/>
          </a:xfrm>
          <a:prstGeom prst="rect">
            <a:avLst/>
          </a:prstGeom>
          <a:noFill/>
        </p:spPr>
        <p:txBody>
          <a:bodyPr wrap="square" rtlCol="0">
            <a:spAutoFit/>
          </a:bodyPr>
          <a:lstStyle/>
          <a:p>
            <a:pPr marL="342900" indent="-342900">
              <a:buFont typeface="Wingdings" panose="05000000000000000000" pitchFamily="2" charset="2"/>
              <a:buChar char="ü"/>
            </a:pPr>
            <a:r>
              <a:rPr lang="en-US" sz="2400" dirty="0"/>
              <a:t>As an added bonus, the Student Success Guide contains a built in library orientation section</a:t>
            </a:r>
          </a:p>
          <a:p>
            <a:pPr marL="342900" indent="-342900">
              <a:buFont typeface="Wingdings" panose="05000000000000000000" pitchFamily="2" charset="2"/>
              <a:buChar char="ü"/>
            </a:pPr>
            <a:r>
              <a:rPr lang="en-US" sz="2400" dirty="0"/>
              <a:t>This creates an opportunity for librarians to deliver a one-shot library orientation to ALL freshmen in their first semester on campus</a:t>
            </a:r>
          </a:p>
          <a:p>
            <a:pPr marL="342900" indent="-342900">
              <a:buFont typeface="Wingdings" panose="05000000000000000000" pitchFamily="2" charset="2"/>
              <a:buChar char="ü"/>
            </a:pPr>
            <a:r>
              <a:rPr lang="en-US" sz="2400" dirty="0"/>
              <a:t>Transfer students receive a slightly different library instruction session based on the research assignment</a:t>
            </a:r>
          </a:p>
          <a:p>
            <a:pPr marL="342900" indent="-342900">
              <a:buFont typeface="Wingdings" panose="05000000000000000000" pitchFamily="2" charset="2"/>
              <a:buChar char="ü"/>
            </a:pPr>
            <a:r>
              <a:rPr lang="en-US" sz="2400" dirty="0"/>
              <a:t>Essentially all freshmen and transfer students receive library instruction in their first semester </a:t>
            </a:r>
          </a:p>
          <a:p>
            <a:endParaRPr lang="en-US" dirty="0"/>
          </a:p>
        </p:txBody>
      </p:sp>
    </p:spTree>
    <p:extLst>
      <p:ext uri="{BB962C8B-B14F-4D97-AF65-F5344CB8AC3E}">
        <p14:creationId xmlns:p14="http://schemas.microsoft.com/office/powerpoint/2010/main" val="61289287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0290"/>
          </a:xfrm>
          <a:solidFill>
            <a:srgbClr val="0038A8"/>
          </a:solidFill>
        </p:spPr>
        <p:txBody>
          <a:bodyPr>
            <a:normAutofit/>
          </a:bodyPr>
          <a:lstStyle/>
          <a:p>
            <a:r>
              <a:rPr lang="en-US" sz="3600" dirty="0" smtClean="0">
                <a:solidFill>
                  <a:schemeClr val="bg1"/>
                </a:solidFill>
              </a:rPr>
              <a:t>Student Success @ Limestone College</a:t>
            </a:r>
            <a:endParaRPr lang="en-US" sz="3600" dirty="0">
              <a:solidFill>
                <a:schemeClr val="bg1"/>
              </a:solidFill>
            </a:endParaRPr>
          </a:p>
        </p:txBody>
      </p:sp>
      <p:sp>
        <p:nvSpPr>
          <p:cNvPr id="3" name="TextBox 2"/>
          <p:cNvSpPr txBox="1"/>
          <p:nvPr/>
        </p:nvSpPr>
        <p:spPr>
          <a:xfrm>
            <a:off x="5257800" y="1447800"/>
            <a:ext cx="3048000" cy="1951496"/>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Library Orientation Section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1600"/>
            <a:ext cx="4367065" cy="4876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6237950"/>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43" y="228600"/>
            <a:ext cx="8229600" cy="670290"/>
          </a:xfrm>
          <a:solidFill>
            <a:srgbClr val="00329F"/>
          </a:solidFill>
        </p:spPr>
        <p:txBody>
          <a:bodyPr>
            <a:normAutofit/>
          </a:bodyPr>
          <a:lstStyle/>
          <a:p>
            <a:r>
              <a:rPr lang="en-US" sz="3600" dirty="0" smtClean="0">
                <a:solidFill>
                  <a:schemeClr val="bg1"/>
                </a:solidFill>
              </a:rPr>
              <a:t>Statistics</a:t>
            </a:r>
            <a:endParaRPr lang="en-US" sz="3600" dirty="0">
              <a:solidFill>
                <a:schemeClr val="bg1"/>
              </a:solidFill>
            </a:endParaRPr>
          </a:p>
        </p:txBody>
      </p:sp>
      <p:pic>
        <p:nvPicPr>
          <p:cNvPr id="3" name="Picture 2" descr="Screen Shot 2015-10-19 at 10.11.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440" y="1485900"/>
            <a:ext cx="7647121" cy="209550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685800" y="4191000"/>
            <a:ext cx="8001000" cy="1569660"/>
          </a:xfrm>
          <a:prstGeom prst="rect">
            <a:avLst/>
          </a:prstGeom>
          <a:noFill/>
        </p:spPr>
        <p:txBody>
          <a:bodyPr wrap="square" rtlCol="0">
            <a:spAutoFit/>
          </a:bodyPr>
          <a:lstStyle/>
          <a:p>
            <a:r>
              <a:rPr lang="en-US" sz="2400" b="1" dirty="0" smtClean="0"/>
              <a:t>During </a:t>
            </a:r>
            <a:r>
              <a:rPr lang="en-US" sz="2400" b="1" dirty="0"/>
              <a:t>the 2014-2015 academic </a:t>
            </a:r>
            <a:r>
              <a:rPr lang="en-US" sz="2400" b="1" dirty="0" smtClean="0"/>
              <a:t>year</a:t>
            </a:r>
            <a:r>
              <a:rPr lang="en-US" sz="2400" dirty="0" smtClean="0"/>
              <a:t>:</a:t>
            </a:r>
            <a:endParaRPr lang="en-US" sz="2400" dirty="0"/>
          </a:p>
          <a:p>
            <a:pPr marL="342900" indent="-342900">
              <a:buFont typeface="Wingdings" panose="05000000000000000000" pitchFamily="2" charset="2"/>
              <a:buChar char="ü"/>
            </a:pPr>
            <a:r>
              <a:rPr lang="en-US" sz="2400" dirty="0" smtClean="0"/>
              <a:t>Student Success LibGuide was viewed 10,853 times </a:t>
            </a:r>
          </a:p>
          <a:p>
            <a:pPr marL="342900" indent="-342900">
              <a:buFont typeface="Wingdings" panose="05000000000000000000" pitchFamily="2" charset="2"/>
              <a:buChar char="ü"/>
            </a:pPr>
            <a:r>
              <a:rPr lang="en-US" sz="2400" dirty="0" smtClean="0"/>
              <a:t>Student Success was the second most viewed guide</a:t>
            </a:r>
          </a:p>
          <a:p>
            <a:pPr marL="342900" indent="-342900">
              <a:buFont typeface="Wingdings" panose="05000000000000000000" pitchFamily="2" charset="2"/>
              <a:buChar char="ü"/>
            </a:pPr>
            <a:r>
              <a:rPr lang="en-US" sz="2400" dirty="0" smtClean="0"/>
              <a:t>Transition Success was sixth in views </a:t>
            </a:r>
            <a:r>
              <a:rPr lang="en-US" sz="2400" dirty="0"/>
              <a:t>(5,101 before revision)</a:t>
            </a:r>
          </a:p>
        </p:txBody>
      </p:sp>
    </p:spTree>
    <p:extLst>
      <p:ext uri="{BB962C8B-B14F-4D97-AF65-F5344CB8AC3E}">
        <p14:creationId xmlns:p14="http://schemas.microsoft.com/office/powerpoint/2010/main" val="3367625384"/>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43" y="228600"/>
            <a:ext cx="8229600" cy="670290"/>
          </a:xfrm>
          <a:solidFill>
            <a:srgbClr val="00329F"/>
          </a:solidFill>
        </p:spPr>
        <p:txBody>
          <a:bodyPr>
            <a:normAutofit/>
          </a:bodyPr>
          <a:lstStyle/>
          <a:p>
            <a:r>
              <a:rPr lang="en-US" sz="3600" dirty="0" smtClean="0">
                <a:solidFill>
                  <a:schemeClr val="bg1"/>
                </a:solidFill>
              </a:rPr>
              <a:t>Statistics</a:t>
            </a:r>
            <a:endParaRPr lang="en-US" sz="3600" dirty="0">
              <a:solidFill>
                <a:schemeClr val="bg1"/>
              </a:solidFill>
            </a:endParaRPr>
          </a:p>
        </p:txBody>
      </p:sp>
      <p:sp>
        <p:nvSpPr>
          <p:cNvPr id="4" name="TextBox 3"/>
          <p:cNvSpPr txBox="1"/>
          <p:nvPr/>
        </p:nvSpPr>
        <p:spPr>
          <a:xfrm>
            <a:off x="762000" y="1552575"/>
            <a:ext cx="4343400" cy="3785652"/>
          </a:xfrm>
          <a:prstGeom prst="rect">
            <a:avLst/>
          </a:prstGeom>
          <a:noFill/>
        </p:spPr>
        <p:txBody>
          <a:bodyPr wrap="square" rtlCol="0">
            <a:spAutoFit/>
          </a:bodyPr>
          <a:lstStyle/>
          <a:p>
            <a:r>
              <a:rPr lang="en-US" sz="2400" b="1" dirty="0" smtClean="0"/>
              <a:t>In the most recent 4 month period </a:t>
            </a:r>
            <a:r>
              <a:rPr lang="en-US" sz="2400" dirty="0" smtClean="0"/>
              <a:t>(July 1 – Oct. 19, 2015)</a:t>
            </a:r>
          </a:p>
          <a:p>
            <a:endParaRPr lang="en-US" sz="2400" dirty="0"/>
          </a:p>
          <a:p>
            <a:pPr marL="342900" indent="-342900">
              <a:buFont typeface="Wingdings" panose="05000000000000000000" pitchFamily="2" charset="2"/>
              <a:buChar char="ü"/>
            </a:pPr>
            <a:r>
              <a:rPr lang="en-US" sz="2400" dirty="0" smtClean="0"/>
              <a:t>Student Success LibGuide was viewed 7,148 times (#3 in total views) </a:t>
            </a:r>
          </a:p>
          <a:p>
            <a:pPr marL="342900" indent="-342900">
              <a:buFont typeface="Wingdings" panose="05000000000000000000" pitchFamily="2" charset="2"/>
              <a:buChar char="ü"/>
            </a:pPr>
            <a:r>
              <a:rPr lang="en-US" sz="2400" dirty="0" smtClean="0"/>
              <a:t>Transition Success (revised guide) was viewed 16,308 times (#1 in total views)</a:t>
            </a:r>
          </a:p>
          <a:p>
            <a:endParaRPr lang="en-US" sz="2400" dirty="0"/>
          </a:p>
        </p:txBody>
      </p:sp>
      <p:pic>
        <p:nvPicPr>
          <p:cNvPr id="2050" name="Picture 2" descr="L:\Library\Library Photos\iPads\ipads on couch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552574"/>
            <a:ext cx="2628900" cy="3476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815527"/>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762000"/>
          </a:xfrm>
        </p:spPr>
        <p:txBody>
          <a:bodyPr>
            <a:normAutofit/>
          </a:bodyPr>
          <a:lstStyle/>
          <a:p>
            <a:pPr algn="ctr"/>
            <a:r>
              <a:rPr lang="en-US" sz="3600" dirty="0" smtClean="0"/>
              <a:t>Learning objectives</a:t>
            </a:r>
            <a:endParaRPr lang="en-US" sz="3600" dirty="0"/>
          </a:p>
        </p:txBody>
      </p:sp>
      <p:sp>
        <p:nvSpPr>
          <p:cNvPr id="5" name="TextBox 4"/>
          <p:cNvSpPr txBox="1"/>
          <p:nvPr/>
        </p:nvSpPr>
        <p:spPr>
          <a:xfrm>
            <a:off x="228600" y="1215479"/>
            <a:ext cx="5486400" cy="3108543"/>
          </a:xfrm>
          <a:prstGeom prst="rect">
            <a:avLst/>
          </a:prstGeom>
          <a:noFill/>
        </p:spPr>
        <p:txBody>
          <a:bodyPr wrap="square" rtlCol="0">
            <a:spAutoFit/>
          </a:bodyPr>
          <a:lstStyle/>
          <a:p>
            <a:pPr marL="285750" indent="-285750">
              <a:buFont typeface="Wingdings" panose="05000000000000000000" pitchFamily="2" charset="2"/>
              <a:buChar char="ü"/>
            </a:pPr>
            <a:r>
              <a:rPr lang="en-US" sz="2800" dirty="0" smtClean="0"/>
              <a:t>Address the information needs of Freshmen and transfer students</a:t>
            </a:r>
          </a:p>
          <a:p>
            <a:pPr marL="285750" indent="-285750">
              <a:buFont typeface="Wingdings" panose="05000000000000000000" pitchFamily="2" charset="2"/>
              <a:buChar char="ü"/>
            </a:pPr>
            <a:r>
              <a:rPr lang="en-US" sz="2800" dirty="0" smtClean="0"/>
              <a:t>Methods for centralizing information</a:t>
            </a:r>
          </a:p>
          <a:p>
            <a:pPr marL="285750" indent="-285750">
              <a:buFont typeface="Wingdings" panose="05000000000000000000" pitchFamily="2" charset="2"/>
              <a:buChar char="ü"/>
            </a:pPr>
            <a:r>
              <a:rPr lang="en-US" sz="2800" dirty="0"/>
              <a:t>Provide information to aid in student </a:t>
            </a:r>
            <a:r>
              <a:rPr lang="en-US" sz="2800" dirty="0" smtClean="0"/>
              <a:t>retention and academic achievement</a:t>
            </a:r>
            <a:endParaRPr lang="en-U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1020128"/>
            <a:ext cx="2637472" cy="2637472"/>
          </a:xfrm>
          <a:prstGeom prst="rect">
            <a:avLst/>
          </a:prstGeom>
          <a:effectLst>
            <a:softEdge rad="127000"/>
          </a:effectLst>
        </p:spPr>
      </p:pic>
    </p:spTree>
    <p:extLst>
      <p:ext uri="{BB962C8B-B14F-4D97-AF65-F5344CB8AC3E}">
        <p14:creationId xmlns:p14="http://schemas.microsoft.com/office/powerpoint/2010/main" val="318998466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943" y="228600"/>
            <a:ext cx="8229600" cy="670290"/>
          </a:xfrm>
          <a:solidFill>
            <a:srgbClr val="00329F"/>
          </a:solidFill>
        </p:spPr>
        <p:txBody>
          <a:bodyPr>
            <a:normAutofit/>
          </a:bodyPr>
          <a:lstStyle/>
          <a:p>
            <a:r>
              <a:rPr lang="en-US" sz="3600" dirty="0" smtClean="0">
                <a:solidFill>
                  <a:schemeClr val="bg1"/>
                </a:solidFill>
              </a:rPr>
              <a:t>Title IX Case Study</a:t>
            </a:r>
            <a:endParaRPr lang="en-US" sz="3600" dirty="0">
              <a:solidFill>
                <a:schemeClr val="bg1"/>
              </a:solidFill>
            </a:endParaRPr>
          </a:p>
        </p:txBody>
      </p:sp>
      <p:sp>
        <p:nvSpPr>
          <p:cNvPr id="4" name="TextBox 3"/>
          <p:cNvSpPr txBox="1"/>
          <p:nvPr/>
        </p:nvSpPr>
        <p:spPr>
          <a:xfrm>
            <a:off x="5791200" y="1905000"/>
            <a:ext cx="2819400" cy="4154983"/>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One of the most popular assignments</a:t>
            </a:r>
          </a:p>
          <a:p>
            <a:pPr marL="342900" indent="-342900">
              <a:buFont typeface="Wingdings" panose="05000000000000000000" pitchFamily="2" charset="2"/>
              <a:buChar char="ü"/>
            </a:pPr>
            <a:r>
              <a:rPr lang="en-US" sz="2400" dirty="0" smtClean="0"/>
              <a:t>A Google search for </a:t>
            </a:r>
            <a:r>
              <a:rPr lang="en-US" sz="2400" i="1" dirty="0" smtClean="0"/>
              <a:t>Todd &amp; Amy Case Study </a:t>
            </a:r>
            <a:r>
              <a:rPr lang="en-US" sz="2400" dirty="0" smtClean="0"/>
              <a:t>shows the Student Success Library Guide as #1, 5 and 7 in the result list. </a:t>
            </a:r>
          </a:p>
          <a:p>
            <a:endParaRPr lang="en-US" sz="2400" dirty="0"/>
          </a:p>
        </p:txBody>
      </p:sp>
      <p:pic>
        <p:nvPicPr>
          <p:cNvPr id="3" name="Picture 2" descr="Screen Shot 2015-10-19 at 10.36.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43000"/>
            <a:ext cx="5029200" cy="533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7415559"/>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Summary</a:t>
            </a:r>
            <a:endParaRPr lang="en-US" sz="3600" dirty="0"/>
          </a:p>
        </p:txBody>
      </p:sp>
      <p:sp>
        <p:nvSpPr>
          <p:cNvPr id="4" name="TextBox 3"/>
          <p:cNvSpPr txBox="1"/>
          <p:nvPr/>
        </p:nvSpPr>
        <p:spPr>
          <a:xfrm>
            <a:off x="1600200" y="1459712"/>
            <a:ext cx="6172200" cy="2339102"/>
          </a:xfrm>
          <a:prstGeom prst="rect">
            <a:avLst/>
          </a:prstGeom>
          <a:noFill/>
        </p:spPr>
        <p:txBody>
          <a:bodyPr wrap="square" rtlCol="0">
            <a:spAutoFit/>
          </a:bodyPr>
          <a:lstStyle/>
          <a:p>
            <a:r>
              <a:rPr lang="en-US" dirty="0"/>
              <a:t>According to </a:t>
            </a:r>
            <a:r>
              <a:rPr lang="en-US" i="1" dirty="0"/>
              <a:t>A Strategy for Improving Freshman College </a:t>
            </a:r>
            <a:r>
              <a:rPr lang="en-US" i="1" dirty="0" smtClean="0"/>
              <a:t>Retention</a:t>
            </a:r>
            <a:r>
              <a:rPr lang="en-US" dirty="0" smtClean="0"/>
              <a:t> by CP </a:t>
            </a:r>
            <a:r>
              <a:rPr lang="en-US" dirty="0" err="1" smtClean="0"/>
              <a:t>Veenstra</a:t>
            </a:r>
            <a:r>
              <a:rPr lang="en-US" i="1" dirty="0" smtClean="0"/>
              <a:t>:</a:t>
            </a:r>
          </a:p>
          <a:p>
            <a:pPr lvl="1" algn="ctr"/>
            <a:r>
              <a:rPr lang="en-US" dirty="0" smtClean="0"/>
              <a:t>“</a:t>
            </a:r>
            <a:r>
              <a:rPr lang="en-US" dirty="0"/>
              <a:t>At the end of the </a:t>
            </a:r>
            <a:r>
              <a:rPr lang="en-US" dirty="0" smtClean="0"/>
              <a:t>freshmen </a:t>
            </a:r>
            <a:r>
              <a:rPr lang="en-US" dirty="0"/>
              <a:t>year, students make a retention decision</a:t>
            </a:r>
            <a:r>
              <a:rPr lang="en-US" dirty="0" smtClean="0"/>
              <a:t>.”</a:t>
            </a:r>
          </a:p>
          <a:p>
            <a:pPr lvl="1" algn="ctr"/>
            <a:endParaRPr lang="en-US" dirty="0"/>
          </a:p>
          <a:p>
            <a:pPr marL="342900" lvl="0" indent="-342900">
              <a:buFont typeface="+mj-lt"/>
              <a:buAutoNum type="alphaUcPeriod"/>
            </a:pPr>
            <a:r>
              <a:rPr lang="en-US" sz="1400" dirty="0"/>
              <a:t>Return to the same </a:t>
            </a:r>
            <a:r>
              <a:rPr lang="en-US" sz="1400" dirty="0" smtClean="0"/>
              <a:t>college.</a:t>
            </a:r>
          </a:p>
          <a:p>
            <a:pPr marL="342900" lvl="0" indent="-342900">
              <a:buFont typeface="+mj-lt"/>
              <a:buAutoNum type="alphaUcPeriod"/>
            </a:pPr>
            <a:r>
              <a:rPr lang="en-US" sz="1400" dirty="0" smtClean="0"/>
              <a:t>Leave </a:t>
            </a:r>
            <a:r>
              <a:rPr lang="en-US" sz="1400" dirty="0"/>
              <a:t>this college and transfer to another college in the same </a:t>
            </a:r>
            <a:r>
              <a:rPr lang="en-US" sz="1400" dirty="0" smtClean="0"/>
              <a:t>university.</a:t>
            </a:r>
          </a:p>
          <a:p>
            <a:pPr marL="342900" lvl="0" indent="-342900">
              <a:buFont typeface="+mj-lt"/>
              <a:buAutoNum type="alphaUcPeriod"/>
            </a:pPr>
            <a:r>
              <a:rPr lang="en-US" sz="1400" dirty="0" smtClean="0"/>
              <a:t>Leave </a:t>
            </a:r>
            <a:r>
              <a:rPr lang="en-US" sz="1400" dirty="0"/>
              <a:t>this college and transfer to another </a:t>
            </a:r>
            <a:r>
              <a:rPr lang="en-US" sz="1400" dirty="0" smtClean="0"/>
              <a:t>university.</a:t>
            </a:r>
          </a:p>
          <a:p>
            <a:pPr marL="342900" lvl="0" indent="-342900">
              <a:buFont typeface="+mj-lt"/>
              <a:buAutoNum type="alphaUcPeriod"/>
            </a:pPr>
            <a:r>
              <a:rPr lang="en-US" sz="1400" dirty="0" smtClean="0"/>
              <a:t>Drop </a:t>
            </a:r>
            <a:r>
              <a:rPr lang="en-US" sz="1400" dirty="0"/>
              <a:t>out of college</a:t>
            </a:r>
            <a:r>
              <a:rPr lang="en-US" sz="1400" dirty="0" smtClean="0"/>
              <a:t>.</a:t>
            </a:r>
            <a:endParaRPr lang="en-US" sz="1400" dirty="0"/>
          </a:p>
        </p:txBody>
      </p:sp>
      <p:pic>
        <p:nvPicPr>
          <p:cNvPr id="6" name="Picture 5"/>
          <p:cNvPicPr/>
          <p:nvPr/>
        </p:nvPicPr>
        <p:blipFill rotWithShape="1">
          <a:blip r:embed="rId2"/>
          <a:srcRect l="5641" t="26211" b="19088"/>
          <a:stretch/>
        </p:blipFill>
        <p:spPr bwMode="auto">
          <a:xfrm>
            <a:off x="1447800" y="3886200"/>
            <a:ext cx="7010400" cy="20574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87411408"/>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Summary</a:t>
            </a:r>
            <a:endParaRPr lang="en-US" sz="3600" dirty="0"/>
          </a:p>
        </p:txBody>
      </p:sp>
      <p:sp>
        <p:nvSpPr>
          <p:cNvPr id="5" name="TextBox 4"/>
          <p:cNvSpPr txBox="1"/>
          <p:nvPr/>
        </p:nvSpPr>
        <p:spPr>
          <a:xfrm>
            <a:off x="1828800" y="2286000"/>
            <a:ext cx="184731" cy="369332"/>
          </a:xfrm>
          <a:prstGeom prst="rect">
            <a:avLst/>
          </a:prstGeom>
          <a:noFill/>
        </p:spPr>
        <p:txBody>
          <a:bodyPr wrap="none" rtlCol="0">
            <a:spAutoFit/>
          </a:bodyPr>
          <a:lstStyle/>
          <a:p>
            <a:endParaRPr lang="en-US" dirty="0"/>
          </a:p>
        </p:txBody>
      </p:sp>
      <p:sp>
        <p:nvSpPr>
          <p:cNvPr id="4" name="Rectangle 1"/>
          <p:cNvSpPr>
            <a:spLocks noChangeArrowheads="1"/>
          </p:cNvSpPr>
          <p:nvPr/>
        </p:nvSpPr>
        <p:spPr bwMode="auto">
          <a:xfrm>
            <a:off x="1828800" y="1449287"/>
            <a:ext cx="5649201"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1200" b="0" i="0" u="none" strike="noStrike" cap="none" normalizeH="0" baseline="0" dirty="0" smtClean="0">
              <a:ln>
                <a:noFill/>
              </a:ln>
              <a:solidFill>
                <a:srgbClr val="424142"/>
              </a:solidFill>
              <a:effectLst/>
              <a:latin typeface="Gotham-Book"/>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altLang="en-US" sz="2000" b="1" i="0" u="none" strike="noStrike" cap="none" normalizeH="0" baseline="0" dirty="0" smtClean="0">
                <a:ln>
                  <a:noFill/>
                </a:ln>
                <a:solidFill>
                  <a:srgbClr val="424142"/>
                </a:solidFill>
                <a:effectLst/>
                <a:ea typeface="Times New Roman" pitchFamily="18" charset="0"/>
              </a:rPr>
              <a:t>If you want your students to be successful, your institution needs to be asking these questions:</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altLang="en-US" sz="2000" b="1"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sz="2000" b="0" i="0" u="none" strike="noStrike" cap="none" normalizeH="0" baseline="0" dirty="0" smtClean="0">
                <a:ln>
                  <a:noFill/>
                </a:ln>
                <a:solidFill>
                  <a:srgbClr val="424142"/>
                </a:solidFill>
                <a:effectLst/>
                <a:ea typeface="Times New Roman" pitchFamily="18" charset="0"/>
              </a:rPr>
              <a:t>Do our students know what resources are available on campus and how to locate them?</a:t>
            </a:r>
            <a:endParaRPr kumimoji="0" lang="en-US" altLang="en-US" sz="20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tab pos="457200" algn="l"/>
              </a:tabLst>
            </a:pPr>
            <a:endParaRPr kumimoji="0" lang="en-US" altLang="en-US" sz="2000" b="0" i="0" u="none" strike="noStrike" cap="none" normalizeH="0" baseline="0" dirty="0" smtClean="0">
              <a:ln>
                <a:noFill/>
              </a:ln>
              <a:solidFill>
                <a:schemeClr val="tx1"/>
              </a:solidFill>
              <a:effectLst/>
            </a:endParaRPr>
          </a:p>
          <a:p>
            <a:pPr marL="171450" marR="0" lvl="0" indent="-1714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tab pos="457200" algn="l"/>
              </a:tabLst>
            </a:pPr>
            <a:r>
              <a:rPr kumimoji="0" lang="en-US" altLang="en-US" sz="2000" b="0" i="0" u="none" strike="noStrike" cap="none" normalizeH="0" baseline="0" dirty="0" smtClean="0">
                <a:ln>
                  <a:noFill/>
                </a:ln>
                <a:solidFill>
                  <a:srgbClr val="424142"/>
                </a:solidFill>
                <a:effectLst/>
                <a:ea typeface="Times New Roman" pitchFamily="18" charset="0"/>
              </a:rPr>
              <a:t>What opportunities exist to engage students in educationally purposeful activities both in and out of the classroom?</a:t>
            </a:r>
            <a:endParaRPr kumimoji="0" lang="en-US" altLang="en-US"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67716141"/>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Works Cited</a:t>
            </a:r>
            <a:endParaRPr lang="en-US" sz="3600" dirty="0"/>
          </a:p>
        </p:txBody>
      </p:sp>
      <p:sp>
        <p:nvSpPr>
          <p:cNvPr id="4" name="TextBox 3"/>
          <p:cNvSpPr txBox="1"/>
          <p:nvPr/>
        </p:nvSpPr>
        <p:spPr>
          <a:xfrm>
            <a:off x="990600" y="2057400"/>
            <a:ext cx="7162800" cy="1754326"/>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Veenstra, CP. </a:t>
            </a:r>
            <a:r>
              <a:rPr lang="en-US" dirty="0" smtClean="0">
                <a:latin typeface="Arial" panose="020B0604020202020204" pitchFamily="34" charset="0"/>
                <a:cs typeface="Arial" panose="020B0604020202020204" pitchFamily="34" charset="0"/>
              </a:rPr>
              <a:t> </a:t>
            </a:r>
            <a:r>
              <a:rPr lang="en-US" i="1" dirty="0" smtClean="0">
                <a:latin typeface="Arial" panose="020B0604020202020204" pitchFamily="34" charset="0"/>
                <a:cs typeface="Arial" panose="020B0604020202020204" pitchFamily="34" charset="0"/>
              </a:rPr>
              <a:t>A </a:t>
            </a:r>
            <a:r>
              <a:rPr lang="en-US" i="1" dirty="0">
                <a:latin typeface="Arial" panose="020B0604020202020204" pitchFamily="34" charset="0"/>
                <a:cs typeface="Arial" panose="020B0604020202020204" pitchFamily="34" charset="0"/>
              </a:rPr>
              <a:t>Strategy for Improving </a:t>
            </a:r>
            <a:r>
              <a:rPr lang="en-US" i="1" dirty="0" smtClean="0">
                <a:latin typeface="Arial" panose="020B0604020202020204" pitchFamily="34" charset="0"/>
                <a:cs typeface="Arial" panose="020B0604020202020204" pitchFamily="34" charset="0"/>
              </a:rPr>
              <a:t>Freshman </a:t>
            </a:r>
            <a:r>
              <a:rPr lang="en-US" i="1" dirty="0">
                <a:latin typeface="Arial" panose="020B0604020202020204" pitchFamily="34" charset="0"/>
                <a:cs typeface="Arial" panose="020B0604020202020204" pitchFamily="34" charset="0"/>
              </a:rPr>
              <a:t>College </a:t>
            </a:r>
            <a:r>
              <a:rPr lang="en-US" i="1" dirty="0" smtClean="0">
                <a:latin typeface="Arial" panose="020B0604020202020204" pitchFamily="34" charset="0"/>
                <a:cs typeface="Arial" panose="020B0604020202020204" pitchFamily="34" charset="0"/>
              </a:rPr>
              <a:t>	Retention</a:t>
            </a:r>
            <a:r>
              <a:rPr lang="en-US" dirty="0" smtClean="0">
                <a:latin typeface="Arial" panose="020B0604020202020204" pitchFamily="34" charset="0"/>
                <a:cs typeface="Arial" panose="020B0604020202020204" pitchFamily="34" charset="0"/>
              </a:rPr>
              <a:t>.  Journal </a:t>
            </a:r>
            <a:r>
              <a:rPr lang="en-US" dirty="0">
                <a:latin typeface="Arial" panose="020B0604020202020204" pitchFamily="34" charset="0"/>
                <a:cs typeface="Arial" panose="020B0604020202020204" pitchFamily="34" charset="0"/>
              </a:rPr>
              <a:t>for Quality and Participation. </a:t>
            </a:r>
            <a:r>
              <a:rPr lang="en-US" dirty="0" smtClean="0">
                <a:latin typeface="Arial" panose="020B0604020202020204" pitchFamily="34" charset="0"/>
                <a:cs typeface="Arial" panose="020B0604020202020204" pitchFamily="34" charset="0"/>
              </a:rPr>
              <a:t>2009</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US" u="sng" dirty="0">
              <a:latin typeface="Arial" panose="020B0604020202020204" pitchFamily="34" charset="0"/>
              <a:cs typeface="Arial" panose="020B0604020202020204" pitchFamily="34" charset="0"/>
              <a:hlinkClick r:id="rId2"/>
            </a:endParaRPr>
          </a:p>
          <a:p>
            <a:r>
              <a:rPr lang="en-US" u="sng" dirty="0" smtClean="0">
                <a:latin typeface="Arial" panose="020B0604020202020204" pitchFamily="34" charset="0"/>
                <a:cs typeface="Arial" panose="020B0604020202020204" pitchFamily="34" charset="0"/>
                <a:hlinkClick r:id="rId2"/>
              </a:rPr>
              <a:t>http</a:t>
            </a:r>
            <a:r>
              <a:rPr lang="en-US" u="sng" dirty="0">
                <a:latin typeface="Arial" panose="020B0604020202020204" pitchFamily="34" charset="0"/>
                <a:cs typeface="Arial" panose="020B0604020202020204" pitchFamily="34" charset="0"/>
                <a:hlinkClick r:id="rId2"/>
              </a:rPr>
              <a:t>://static1.squarespace.com/static/51fafa0ee4b0d906af53ce83/t/521dfdffe4b0912f523f841e/1377697279293/JQP+article+long.pdf</a:t>
            </a: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44088475"/>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Contact Information</a:t>
            </a:r>
            <a:endParaRPr lang="en-US" dirty="0"/>
          </a:p>
        </p:txBody>
      </p:sp>
      <p:sp>
        <p:nvSpPr>
          <p:cNvPr id="3" name="Content Placeholder 2"/>
          <p:cNvSpPr>
            <a:spLocks noGrp="1"/>
          </p:cNvSpPr>
          <p:nvPr>
            <p:ph idx="1"/>
          </p:nvPr>
        </p:nvSpPr>
        <p:spPr>
          <a:xfrm>
            <a:off x="1143000" y="1752601"/>
            <a:ext cx="6934200" cy="2514599"/>
          </a:xfrm>
          <a:noFill/>
          <a:ln>
            <a:noFill/>
          </a:ln>
        </p:spPr>
        <p:txBody>
          <a:bodyPr>
            <a:normAutofit/>
          </a:bodyPr>
          <a:lstStyle/>
          <a:p>
            <a:pPr marL="0" indent="0">
              <a:buNone/>
            </a:pPr>
            <a:r>
              <a:rPr lang="en-US" sz="2800" dirty="0">
                <a:latin typeface="Bell MT" panose="02020503060305020303" pitchFamily="18" charset="0"/>
              </a:rPr>
              <a:t>Susan Moore, Instruction Librarian/Archivist</a:t>
            </a:r>
          </a:p>
          <a:p>
            <a:pPr marL="0" indent="0">
              <a:buNone/>
            </a:pPr>
            <a:r>
              <a:rPr lang="en-US" sz="2800" dirty="0">
                <a:latin typeface="Bell MT" panose="02020503060305020303" pitchFamily="18" charset="0"/>
                <a:hlinkClick r:id="rId2"/>
              </a:rPr>
              <a:t>smoore@limestone.edu</a:t>
            </a:r>
            <a:r>
              <a:rPr lang="en-US" sz="2800" dirty="0">
                <a:latin typeface="Bell MT" panose="02020503060305020303" pitchFamily="18" charset="0"/>
              </a:rPr>
              <a:t> </a:t>
            </a:r>
            <a:endParaRPr lang="en-US" sz="2800" dirty="0" smtClean="0">
              <a:latin typeface="Bell MT" panose="02020503060305020303" pitchFamily="18" charset="0"/>
            </a:endParaRPr>
          </a:p>
          <a:p>
            <a:pPr marL="0" indent="0">
              <a:buNone/>
            </a:pPr>
            <a:endParaRPr lang="en-US" sz="900" dirty="0"/>
          </a:p>
          <a:p>
            <a:pPr marL="0" indent="0">
              <a:buNone/>
            </a:pPr>
            <a:r>
              <a:rPr lang="en-US" sz="2800" dirty="0" smtClean="0">
                <a:latin typeface="Bell MT" panose="02020503060305020303" pitchFamily="18" charset="0"/>
              </a:rPr>
              <a:t>Janet Ward, Assistant Director/Web Services </a:t>
            </a:r>
          </a:p>
          <a:p>
            <a:pPr marL="0" indent="0">
              <a:buNone/>
            </a:pPr>
            <a:r>
              <a:rPr lang="en-US" sz="2800" dirty="0" smtClean="0">
                <a:latin typeface="Bell MT" panose="02020503060305020303" pitchFamily="18" charset="0"/>
                <a:hlinkClick r:id="rId3"/>
              </a:rPr>
              <a:t>jward@limestone.edu</a:t>
            </a:r>
            <a:endParaRPr lang="en-US" sz="2800" dirty="0" smtClean="0">
              <a:latin typeface="Bell MT" panose="02020503060305020303" pitchFamily="18" charset="0"/>
            </a:endParaRPr>
          </a:p>
        </p:txBody>
      </p:sp>
      <p:pic>
        <p:nvPicPr>
          <p:cNvPr id="1026" name="Picture 2" descr="C:\Users\jward\Downloads\qrcode.318503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4196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96115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7550" y="2667000"/>
            <a:ext cx="2628900" cy="2628900"/>
          </a:xfrm>
          <a:prstGeom prst="rect">
            <a:avLst/>
          </a:prstGeom>
        </p:spPr>
      </p:pic>
      <p:sp>
        <p:nvSpPr>
          <p:cNvPr id="2" name="Title 1"/>
          <p:cNvSpPr>
            <a:spLocks noGrp="1"/>
          </p:cNvSpPr>
          <p:nvPr>
            <p:ph type="title"/>
          </p:nvPr>
        </p:nvSpPr>
        <p:spPr/>
        <p:txBody>
          <a:bodyPr>
            <a:normAutofit/>
          </a:bodyPr>
          <a:lstStyle/>
          <a:p>
            <a:r>
              <a:rPr lang="en-US" sz="3600" b="1" dirty="0" smtClean="0"/>
              <a:t>WELCOME!</a:t>
            </a:r>
            <a:endParaRPr lang="en-US" sz="3600" b="1" dirty="0"/>
          </a:p>
        </p:txBody>
      </p:sp>
      <p:sp>
        <p:nvSpPr>
          <p:cNvPr id="3" name="Content Placeholder 2"/>
          <p:cNvSpPr>
            <a:spLocks noGrp="1"/>
          </p:cNvSpPr>
          <p:nvPr>
            <p:ph idx="1"/>
          </p:nvPr>
        </p:nvSpPr>
        <p:spPr>
          <a:xfrm>
            <a:off x="838200" y="1828801"/>
            <a:ext cx="7467600" cy="914400"/>
          </a:xfrm>
        </p:spPr>
        <p:txBody>
          <a:bodyPr>
            <a:normAutofit/>
          </a:bodyPr>
          <a:lstStyle/>
          <a:p>
            <a:pPr marL="0" indent="0" algn="ctr">
              <a:buNone/>
            </a:pPr>
            <a:r>
              <a:rPr lang="en-US" dirty="0" smtClean="0"/>
              <a:t>Let’s get to know each other!</a:t>
            </a:r>
          </a:p>
          <a:p>
            <a:pPr lvl="1" algn="ctr"/>
            <a:endParaRPr lang="en-US" dirty="0">
              <a:latin typeface="Bell MT"/>
              <a:cs typeface="Bell MT"/>
            </a:endParaRPr>
          </a:p>
        </p:txBody>
      </p:sp>
    </p:spTree>
    <p:extLst>
      <p:ext uri="{BB962C8B-B14F-4D97-AF65-F5344CB8AC3E}">
        <p14:creationId xmlns:p14="http://schemas.microsoft.com/office/powerpoint/2010/main" val="209726803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29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a:solidFill>
            <a:srgbClr val="00329F"/>
          </a:solidFill>
        </p:spPr>
        <p:txBody>
          <a:bodyPr>
            <a:normAutofit/>
          </a:bodyPr>
          <a:lstStyle/>
          <a:p>
            <a:r>
              <a:rPr lang="en-US" sz="3600" b="1" spc="50" dirty="0" smtClean="0">
                <a:ln w="9525" cmpd="sng">
                  <a:solidFill>
                    <a:schemeClr val="accent1"/>
                  </a:solidFill>
                  <a:prstDash val="solid"/>
                </a:ln>
                <a:solidFill>
                  <a:srgbClr val="70AD47">
                    <a:tint val="1000"/>
                  </a:srgbClr>
                </a:solidFill>
                <a:effectLst>
                  <a:glow rad="38100">
                    <a:schemeClr val="accent1">
                      <a:alpha val="40000"/>
                    </a:schemeClr>
                  </a:glow>
                </a:effectLst>
              </a:rPr>
              <a:t>Enrollment</a:t>
            </a:r>
            <a:endParaRPr lang="en-US" sz="36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Content Placeholder 2"/>
          <p:cNvSpPr>
            <a:spLocks noGrp="1"/>
          </p:cNvSpPr>
          <p:nvPr>
            <p:ph idx="1"/>
          </p:nvPr>
        </p:nvSpPr>
        <p:spPr>
          <a:xfrm>
            <a:off x="4710112" y="2055024"/>
            <a:ext cx="4114800" cy="2971800"/>
          </a:xfrm>
        </p:spPr>
        <p:txBody>
          <a:bodyPr>
            <a:noAutofit/>
          </a:bodyPr>
          <a:lstStyle/>
          <a:p>
            <a:pPr marL="0" indent="0">
              <a:buNone/>
            </a:pPr>
            <a:r>
              <a:rPr lang="en-US" sz="2400" dirty="0" smtClean="0"/>
              <a:t>Limestone </a:t>
            </a:r>
            <a:r>
              <a:rPr lang="en-US" sz="2400" dirty="0"/>
              <a:t>College enrolls more than 1,000 traditional day students and approximately 2,500 Extended Campus students at eight sites in South Carolina and on the </a:t>
            </a:r>
            <a:r>
              <a:rPr lang="en-US" sz="2400" dirty="0" smtClean="0"/>
              <a:t>Internet.</a:t>
            </a:r>
          </a:p>
          <a:p>
            <a:pPr marL="0" indent="0">
              <a:buNone/>
            </a:pPr>
            <a:endParaRPr lang="en-US" sz="2400" dirty="0"/>
          </a:p>
          <a:p>
            <a:pPr marL="0" indent="0">
              <a:buNone/>
            </a:pPr>
            <a:endParaRPr lang="en-US" sz="1400"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9" y="2209800"/>
            <a:ext cx="3886201" cy="2519363"/>
          </a:xfrm>
          <a:prstGeom prst="rect">
            <a:avLst/>
          </a:prstGeom>
        </p:spPr>
      </p:pic>
    </p:spTree>
    <p:extLst>
      <p:ext uri="{BB962C8B-B14F-4D97-AF65-F5344CB8AC3E}">
        <p14:creationId xmlns:p14="http://schemas.microsoft.com/office/powerpoint/2010/main" val="2014181454"/>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762000"/>
          </a:xfrm>
        </p:spPr>
        <p:txBody>
          <a:bodyPr>
            <a:normAutofit/>
          </a:bodyPr>
          <a:lstStyle/>
          <a:p>
            <a:pPr algn="ctr"/>
            <a:r>
              <a:rPr lang="en-US" sz="3600" dirty="0" smtClean="0"/>
              <a:t>Purpose</a:t>
            </a:r>
            <a:endParaRPr lang="en-US" sz="3600" dirty="0"/>
          </a:p>
        </p:txBody>
      </p:sp>
      <p:sp>
        <p:nvSpPr>
          <p:cNvPr id="5" name="TextBox 4"/>
          <p:cNvSpPr txBox="1"/>
          <p:nvPr/>
        </p:nvSpPr>
        <p:spPr>
          <a:xfrm>
            <a:off x="457200" y="1215479"/>
            <a:ext cx="5029200" cy="2985433"/>
          </a:xfrm>
          <a:prstGeom prst="rect">
            <a:avLst/>
          </a:prstGeom>
          <a:noFill/>
        </p:spPr>
        <p:txBody>
          <a:bodyPr wrap="square" rtlCol="0">
            <a:spAutoFit/>
          </a:bodyPr>
          <a:lstStyle/>
          <a:p>
            <a:pPr marL="457200" indent="-457200">
              <a:buFont typeface="Wingdings" panose="05000000000000000000" pitchFamily="2" charset="2"/>
              <a:buChar char="ü"/>
            </a:pPr>
            <a:r>
              <a:rPr lang="en-US" sz="3200" dirty="0">
                <a:latin typeface="Arial" panose="020B0604020202020204" pitchFamily="34" charset="0"/>
                <a:cs typeface="Arial" panose="020B0604020202020204" pitchFamily="34" charset="0"/>
              </a:rPr>
              <a:t>T</a:t>
            </a:r>
            <a:r>
              <a:rPr lang="en-US" sz="3200" dirty="0" smtClean="0">
                <a:latin typeface="Arial" panose="020B0604020202020204" pitchFamily="34" charset="0"/>
                <a:cs typeface="Arial" panose="020B0604020202020204" pitchFamily="34" charset="0"/>
              </a:rPr>
              <a:t>o </a:t>
            </a:r>
            <a:r>
              <a:rPr lang="en-US" sz="3200" dirty="0">
                <a:latin typeface="Arial" panose="020B0604020202020204" pitchFamily="34" charset="0"/>
                <a:cs typeface="Arial" panose="020B0604020202020204" pitchFamily="34" charset="0"/>
              </a:rPr>
              <a:t>provide essential </a:t>
            </a:r>
            <a:r>
              <a:rPr lang="en-US" sz="3200" dirty="0" smtClean="0">
                <a:latin typeface="Arial" panose="020B0604020202020204" pitchFamily="34" charset="0"/>
                <a:cs typeface="Arial" panose="020B0604020202020204" pitchFamily="34" charset="0"/>
              </a:rPr>
              <a:t>support </a:t>
            </a:r>
            <a:r>
              <a:rPr lang="en-US" sz="3200" dirty="0">
                <a:latin typeface="Arial" panose="020B0604020202020204" pitchFamily="34" charset="0"/>
                <a:cs typeface="Arial" panose="020B0604020202020204" pitchFamily="34" charset="0"/>
              </a:rPr>
              <a:t>to students in navigating their way through the first year of </a:t>
            </a:r>
            <a:r>
              <a:rPr lang="en-US" sz="3200" dirty="0" smtClean="0">
                <a:latin typeface="Arial" panose="020B0604020202020204" pitchFamily="34" charset="0"/>
                <a:cs typeface="Arial" panose="020B0604020202020204" pitchFamily="34" charset="0"/>
              </a:rPr>
              <a:t>college  </a:t>
            </a:r>
            <a:endParaRPr lang="en-US" sz="3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US" sz="2800" dirty="0"/>
          </a:p>
        </p:txBody>
      </p:sp>
      <p:pic>
        <p:nvPicPr>
          <p:cNvPr id="4" name="Picture 3"/>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55488" y="1161229"/>
            <a:ext cx="2514600" cy="24796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366009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670290"/>
          </a:xfrm>
          <a:solidFill>
            <a:srgbClr val="0038A8"/>
          </a:solidFill>
        </p:spPr>
        <p:txBody>
          <a:bodyPr>
            <a:normAutofit/>
          </a:bodyPr>
          <a:lstStyle/>
          <a:p>
            <a:r>
              <a:rPr lang="en-US" sz="3600" dirty="0" smtClean="0">
                <a:solidFill>
                  <a:schemeClr val="bg1"/>
                </a:solidFill>
              </a:rPr>
              <a:t>Description</a:t>
            </a:r>
            <a:endParaRPr lang="en-US" sz="3600" dirty="0">
              <a:solidFill>
                <a:schemeClr val="bg1"/>
              </a:solidFill>
            </a:endParaRPr>
          </a:p>
        </p:txBody>
      </p:sp>
      <p:sp>
        <p:nvSpPr>
          <p:cNvPr id="3" name="TextBox 2"/>
          <p:cNvSpPr txBox="1"/>
          <p:nvPr/>
        </p:nvSpPr>
        <p:spPr>
          <a:xfrm>
            <a:off x="685800" y="1328678"/>
            <a:ext cx="7924800" cy="3323987"/>
          </a:xfrm>
          <a:prstGeom prst="rect">
            <a:avLst/>
          </a:prstGeom>
          <a:noFill/>
        </p:spPr>
        <p:txBody>
          <a:bodyPr wrap="square" rtlCol="0">
            <a:spAutoFit/>
          </a:bodyPr>
          <a:lstStyle/>
          <a:p>
            <a:pPr marL="342900" indent="-342900">
              <a:lnSpc>
                <a:spcPct val="150000"/>
              </a:lnSpc>
              <a:buFont typeface="Wingdings" panose="05000000000000000000" pitchFamily="2" charset="2"/>
              <a:buChar char="ü"/>
            </a:pPr>
            <a:r>
              <a:rPr lang="en-US" sz="2000" dirty="0">
                <a:latin typeface="Arial" panose="020B0604020202020204" pitchFamily="34" charset="0"/>
                <a:cs typeface="Arial" panose="020B0604020202020204" pitchFamily="34" charset="0"/>
              </a:rPr>
              <a:t>Student Success @ Limestone </a:t>
            </a:r>
            <a:r>
              <a:rPr lang="en-US" sz="2000" dirty="0" smtClean="0">
                <a:latin typeface="Arial" panose="020B0604020202020204" pitchFamily="34" charset="0"/>
                <a:cs typeface="Arial" panose="020B0604020202020204" pitchFamily="34" charset="0"/>
              </a:rPr>
              <a:t>College is </a:t>
            </a:r>
            <a:r>
              <a:rPr lang="en-US" sz="2000" dirty="0">
                <a:latin typeface="Arial" panose="020B0604020202020204" pitchFamily="34" charset="0"/>
                <a:cs typeface="Arial" panose="020B0604020202020204" pitchFamily="34" charset="0"/>
              </a:rPr>
              <a:t>a digital portal </a:t>
            </a:r>
            <a:endParaRPr lang="en-US" sz="2000" dirty="0" smtClean="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Online Success &amp; Survival </a:t>
            </a:r>
            <a:r>
              <a:rPr lang="en-US" sz="2000" dirty="0" smtClean="0">
                <a:latin typeface="Arial" panose="020B0604020202020204" pitchFamily="34" charset="0"/>
                <a:cs typeface="Arial" panose="020B0604020202020204" pitchFamily="34" charset="0"/>
              </a:rPr>
              <a:t>Kit”</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Designed </a:t>
            </a:r>
            <a:r>
              <a:rPr lang="en-US" sz="2000" dirty="0">
                <a:latin typeface="Arial" panose="020B0604020202020204" pitchFamily="34" charset="0"/>
                <a:cs typeface="Arial" panose="020B0604020202020204" pitchFamily="34" charset="0"/>
              </a:rPr>
              <a:t>using </a:t>
            </a:r>
            <a:r>
              <a:rPr lang="en-US" sz="2000" dirty="0" smtClean="0">
                <a:latin typeface="Arial" panose="020B0604020202020204" pitchFamily="34" charset="0"/>
                <a:cs typeface="Arial" panose="020B0604020202020204" pitchFamily="34" charset="0"/>
              </a:rPr>
              <a:t>Springshare LibGuides </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Modeled after </a:t>
            </a:r>
            <a:r>
              <a:rPr lang="en-US" sz="2000" dirty="0">
                <a:latin typeface="Arial" panose="020B0604020202020204" pitchFamily="34" charset="0"/>
                <a:cs typeface="Arial" panose="020B0604020202020204" pitchFamily="34" charset="0"/>
              </a:rPr>
              <a:t>the student orientation already in </a:t>
            </a:r>
            <a:r>
              <a:rPr lang="en-US" sz="2000" dirty="0" smtClean="0">
                <a:latin typeface="Arial" panose="020B0604020202020204" pitchFamily="34" charset="0"/>
                <a:cs typeface="Arial" panose="020B0604020202020204" pitchFamily="34" charset="0"/>
              </a:rPr>
              <a:t>place</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Input gathered from each </a:t>
            </a:r>
            <a:r>
              <a:rPr lang="en-US" sz="2000" dirty="0">
                <a:latin typeface="Arial" panose="020B0604020202020204" pitchFamily="34" charset="0"/>
                <a:cs typeface="Arial" panose="020B0604020202020204" pitchFamily="34" charset="0"/>
              </a:rPr>
              <a:t>department on campus </a:t>
            </a:r>
            <a:endParaRPr lang="en-US" sz="2000" dirty="0" smtClean="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Includes </a:t>
            </a:r>
            <a:r>
              <a:rPr lang="en-US" sz="2000" dirty="0">
                <a:latin typeface="Arial" panose="020B0604020202020204" pitchFamily="34" charset="0"/>
                <a:cs typeface="Arial" panose="020B0604020202020204" pitchFamily="34" charset="0"/>
              </a:rPr>
              <a:t>interactive maps, videos, and live news </a:t>
            </a:r>
            <a:r>
              <a:rPr lang="en-US" sz="2000" dirty="0" smtClean="0">
                <a:latin typeface="Arial" panose="020B0604020202020204" pitchFamily="34" charset="0"/>
                <a:cs typeface="Arial" panose="020B0604020202020204" pitchFamily="34" charset="0"/>
              </a:rPr>
              <a:t>feeds</a:t>
            </a:r>
          </a:p>
          <a:p>
            <a:pPr marL="342900" indent="-342900">
              <a:lnSpc>
                <a:spcPct val="150000"/>
              </a:lnSpc>
              <a:buFont typeface="Wingdings" panose="05000000000000000000" pitchFamily="2" charset="2"/>
              <a:buChar char="ü"/>
            </a:pPr>
            <a:r>
              <a:rPr lang="en-US" sz="2000" dirty="0" smtClean="0">
                <a:latin typeface="Arial" panose="020B0604020202020204" pitchFamily="34" charset="0"/>
                <a:cs typeface="Arial" panose="020B0604020202020204" pitchFamily="34" charset="0"/>
              </a:rPr>
              <a:t>Easily updated (no bureaucracy)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53987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2A1"/>
          </a:solidFill>
        </p:spPr>
        <p:txBody>
          <a:bodyPr>
            <a:normAutofit fontScale="90000"/>
          </a:bodyPr>
          <a:lstStyle/>
          <a:p>
            <a:r>
              <a:rPr lang="en-US" sz="3600" dirty="0" smtClean="0">
                <a:solidFill>
                  <a:schemeClr val="bg1"/>
                </a:solidFill>
              </a:rPr>
              <a:t>Student Success @ Limestone College LibGuide</a:t>
            </a:r>
            <a:endParaRPr lang="en-US" sz="3600" dirty="0">
              <a:solidFill>
                <a:schemeClr val="bg1"/>
              </a:solidFill>
            </a:endParaRPr>
          </a:p>
        </p:txBody>
      </p:sp>
      <p:sp>
        <p:nvSpPr>
          <p:cNvPr id="3" name="TextBox 2"/>
          <p:cNvSpPr txBox="1"/>
          <p:nvPr/>
        </p:nvSpPr>
        <p:spPr>
          <a:xfrm>
            <a:off x="3810000" y="2050256"/>
            <a:ext cx="5257800" cy="2677656"/>
          </a:xfrm>
          <a:prstGeom prst="rect">
            <a:avLst/>
          </a:prstGeom>
          <a:noFill/>
        </p:spPr>
        <p:txBody>
          <a:bodyPr wrap="square" rtlCol="0">
            <a:spAutoFit/>
          </a:bodyPr>
          <a:lstStyle/>
          <a:p>
            <a:pPr marL="342900" indent="-342900">
              <a:buFont typeface="Wingdings" panose="05000000000000000000" pitchFamily="2" charset="2"/>
              <a:buChar char="ü"/>
            </a:pPr>
            <a:r>
              <a:rPr lang="en-US" sz="2400" dirty="0" smtClean="0"/>
              <a:t>The guide was built for Academic Inquiry course over the spring/summer of 2013</a:t>
            </a:r>
          </a:p>
          <a:p>
            <a:pPr marL="342900" indent="-342900">
              <a:buFont typeface="Wingdings" panose="05000000000000000000" pitchFamily="2" charset="2"/>
              <a:buChar char="ü"/>
            </a:pPr>
            <a:r>
              <a:rPr lang="en-US" sz="2400" dirty="0" smtClean="0"/>
              <a:t>Utilized in:</a:t>
            </a:r>
          </a:p>
          <a:p>
            <a:pPr marL="800100" lvl="1" indent="-342900">
              <a:buFont typeface="Arial" panose="020B0604020202020204" pitchFamily="34" charset="0"/>
              <a:buChar char="•"/>
            </a:pPr>
            <a:r>
              <a:rPr lang="en-US" sz="2400" dirty="0" smtClean="0"/>
              <a:t>ID 100 Academic Inquiry</a:t>
            </a:r>
          </a:p>
          <a:p>
            <a:pPr marL="800100" lvl="1" indent="-342900">
              <a:buFont typeface="Arial" panose="020B0604020202020204" pitchFamily="34" charset="0"/>
              <a:buChar char="•"/>
            </a:pPr>
            <a:r>
              <a:rPr lang="en-US" sz="2400" dirty="0" smtClean="0"/>
              <a:t>ID 110 Study Skills</a:t>
            </a:r>
          </a:p>
          <a:p>
            <a:pPr marL="800100" lvl="1" indent="-342900">
              <a:buFont typeface="Arial" panose="020B0604020202020204" pitchFamily="34" charset="0"/>
              <a:buChar char="•"/>
            </a:pPr>
            <a:r>
              <a:rPr lang="en-US" sz="2400" dirty="0" smtClean="0"/>
              <a:t>ID 201 Transition Success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057400"/>
            <a:ext cx="27432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09918343"/>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0290"/>
          </a:xfrm>
          <a:solidFill>
            <a:srgbClr val="0038A8"/>
          </a:solidFill>
        </p:spPr>
        <p:txBody>
          <a:bodyPr>
            <a:normAutofit/>
          </a:bodyPr>
          <a:lstStyle/>
          <a:p>
            <a:r>
              <a:rPr lang="en-US" sz="3600" dirty="0" smtClean="0">
                <a:solidFill>
                  <a:schemeClr val="bg1"/>
                </a:solidFill>
              </a:rPr>
              <a:t>Student Success @ Limestone College</a:t>
            </a:r>
            <a:endParaRPr lang="en-US" sz="3600" dirty="0">
              <a:solidFill>
                <a:schemeClr val="bg1"/>
              </a:solidFill>
            </a:endParaRPr>
          </a:p>
        </p:txBody>
      </p:sp>
      <p:sp>
        <p:nvSpPr>
          <p:cNvPr id="3" name="TextBox 2"/>
          <p:cNvSpPr txBox="1"/>
          <p:nvPr/>
        </p:nvSpPr>
        <p:spPr>
          <a:xfrm>
            <a:off x="1041400" y="1295400"/>
            <a:ext cx="7112000" cy="820417"/>
          </a:xfrm>
          <a:prstGeom prst="rect">
            <a:avLst/>
          </a:prstGeom>
          <a:noFill/>
        </p:spPr>
        <p:txBody>
          <a:bodyPr wrap="square" rtlCol="0">
            <a:spAutoFit/>
          </a:bodyPr>
          <a:lstStyle/>
          <a:p>
            <a:pPr marL="457200" indent="-457200">
              <a:lnSpc>
                <a:spcPct val="200000"/>
              </a:lnSpc>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Welcome Students (from the President)</a:t>
            </a:r>
          </a:p>
        </p:txBody>
      </p:sp>
      <p:pic>
        <p:nvPicPr>
          <p:cNvPr id="7" name="nkNniwlr6ac"/>
          <p:cNvPicPr>
            <a:picLocks noRot="1" noChangeAspect="1"/>
          </p:cNvPicPr>
          <p:nvPr>
            <a:quickTimeFile r:link="rId1"/>
          </p:nvPr>
        </p:nvPicPr>
        <p:blipFill>
          <a:blip r:embed="rId3"/>
          <a:stretch>
            <a:fillRect/>
          </a:stretch>
        </p:blipFill>
        <p:spPr>
          <a:xfrm>
            <a:off x="2133600" y="2400300"/>
            <a:ext cx="4724400" cy="3009900"/>
          </a:xfrm>
          <a:prstGeom prst="rect">
            <a:avLst/>
          </a:prstGeom>
        </p:spPr>
      </p:pic>
      <p:pic>
        <p:nvPicPr>
          <p:cNvPr id="5" name="Picture 4"/>
          <p:cNvPicPr/>
          <p:nvPr/>
        </p:nvPicPr>
        <p:blipFill rotWithShape="1">
          <a:blip r:embed="rId4"/>
          <a:srcRect t="15230" r="-40" b="401"/>
          <a:stretch/>
        </p:blipFill>
        <p:spPr bwMode="auto">
          <a:xfrm>
            <a:off x="1981200" y="2400300"/>
            <a:ext cx="5181600" cy="33147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21664638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70290"/>
          </a:xfrm>
          <a:solidFill>
            <a:srgbClr val="0038A8"/>
          </a:solidFill>
        </p:spPr>
        <p:txBody>
          <a:bodyPr>
            <a:normAutofit/>
          </a:bodyPr>
          <a:lstStyle/>
          <a:p>
            <a:r>
              <a:rPr lang="en-US" sz="3600" dirty="0" smtClean="0">
                <a:solidFill>
                  <a:schemeClr val="bg1"/>
                </a:solidFill>
              </a:rPr>
              <a:t>Student Success @ Limestone College</a:t>
            </a:r>
            <a:endParaRPr lang="en-US" sz="3600" dirty="0">
              <a:solidFill>
                <a:schemeClr val="bg1"/>
              </a:solidFill>
            </a:endParaRPr>
          </a:p>
        </p:txBody>
      </p:sp>
      <p:sp>
        <p:nvSpPr>
          <p:cNvPr id="3" name="TextBox 2"/>
          <p:cNvSpPr txBox="1"/>
          <p:nvPr/>
        </p:nvSpPr>
        <p:spPr>
          <a:xfrm>
            <a:off x="5334000" y="1295400"/>
            <a:ext cx="2819400" cy="2031325"/>
          </a:xfrm>
          <a:prstGeom prst="rect">
            <a:avLst/>
          </a:prstGeom>
          <a:noFill/>
        </p:spPr>
        <p:txBody>
          <a:bodyPr wrap="square" rtlCol="0">
            <a:spAutoFit/>
          </a:bodyPr>
          <a:lstStyle/>
          <a:p>
            <a:pPr marL="457200" indent="-457200">
              <a:lnSpc>
                <a:spcPct val="150000"/>
              </a:lnSpc>
              <a:buFont typeface="Wingdings" panose="05000000000000000000" pitchFamily="2" charset="2"/>
              <a:buChar char="ü"/>
            </a:pPr>
            <a:r>
              <a:rPr lang="en-US" sz="2800" dirty="0" smtClean="0">
                <a:latin typeface="Arial" panose="020B0604020202020204" pitchFamily="34" charset="0"/>
                <a:cs typeface="Arial" panose="020B0604020202020204" pitchFamily="34" charset="0"/>
              </a:rPr>
              <a:t>Interactive map using Thinglink</a:t>
            </a:r>
          </a:p>
        </p:txBody>
      </p:sp>
      <p:pic>
        <p:nvPicPr>
          <p:cNvPr id="8" name="Picture 7"/>
          <p:cNvPicPr/>
          <p:nvPr/>
        </p:nvPicPr>
        <p:blipFill rotWithShape="1">
          <a:blip r:embed="rId2"/>
          <a:srcRect l="15872" t="7771" r="17435" b="23144"/>
          <a:stretch/>
        </p:blipFill>
        <p:spPr bwMode="auto">
          <a:xfrm>
            <a:off x="635000" y="1295400"/>
            <a:ext cx="4394200" cy="48768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14931291"/>
      </p:ext>
    </p:extLst>
  </p:cSld>
  <p:clrMapOvr>
    <a:masterClrMapping/>
  </p:clrMapOvr>
  <p:transition spd="slow">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2568</TotalTime>
  <Words>802</Words>
  <Application>Microsoft Office PowerPoint</Application>
  <PresentationFormat>On-screen Show (4:3)</PresentationFormat>
  <Paragraphs>102</Paragraphs>
  <Slides>24</Slides>
  <Notes>1</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Meeting the Needs of Freshmen and Transfer Students:    Using Library Guides and Instruction as Platform</vt:lpstr>
      <vt:lpstr>Learning objectives</vt:lpstr>
      <vt:lpstr>WELCOME!</vt:lpstr>
      <vt:lpstr>Enrollment</vt:lpstr>
      <vt:lpstr>Purpose</vt:lpstr>
      <vt:lpstr>Description</vt:lpstr>
      <vt:lpstr>Student Success @ Limestone College LibGuide</vt:lpstr>
      <vt:lpstr>Student Success @ Limestone College</vt:lpstr>
      <vt:lpstr>Student Success @ Limestone College</vt:lpstr>
      <vt:lpstr>Student Success @ Limestone College</vt:lpstr>
      <vt:lpstr>Student Success @ Limestone College</vt:lpstr>
      <vt:lpstr>Student Success @ Limestone College</vt:lpstr>
      <vt:lpstr>Goals</vt:lpstr>
      <vt:lpstr>Student Success @ Limestone College</vt:lpstr>
      <vt:lpstr>Building on Success</vt:lpstr>
      <vt:lpstr>Integrated Library Instruction </vt:lpstr>
      <vt:lpstr>Student Success @ Limestone College</vt:lpstr>
      <vt:lpstr>Statistics</vt:lpstr>
      <vt:lpstr>Statistics</vt:lpstr>
      <vt:lpstr>Title IX Case Study</vt:lpstr>
      <vt:lpstr>Summary</vt:lpstr>
      <vt:lpstr>Summary</vt:lpstr>
      <vt:lpstr>Works Cited</vt:lpstr>
      <vt:lpstr>Contact Information</vt:lpstr>
    </vt:vector>
  </TitlesOfParts>
  <Company>Limestone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Janet Ward</cp:lastModifiedBy>
  <cp:revision>136</cp:revision>
  <dcterms:created xsi:type="dcterms:W3CDTF">2014-04-10T12:32:38Z</dcterms:created>
  <dcterms:modified xsi:type="dcterms:W3CDTF">2015-10-20T21:43:47Z</dcterms:modified>
</cp:coreProperties>
</file>